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6" r:id="rId2"/>
    <p:sldId id="439" r:id="rId3"/>
    <p:sldId id="440" r:id="rId4"/>
    <p:sldId id="456" r:id="rId5"/>
    <p:sldId id="314" r:id="rId6"/>
    <p:sldId id="317" r:id="rId7"/>
    <p:sldId id="404" r:id="rId8"/>
    <p:sldId id="451" r:id="rId9"/>
    <p:sldId id="445" r:id="rId10"/>
    <p:sldId id="446" r:id="rId11"/>
    <p:sldId id="410" r:id="rId12"/>
    <p:sldId id="411" r:id="rId13"/>
    <p:sldId id="412" r:id="rId14"/>
    <p:sldId id="413" r:id="rId15"/>
    <p:sldId id="414" r:id="rId16"/>
    <p:sldId id="415" r:id="rId17"/>
    <p:sldId id="416" r:id="rId18"/>
    <p:sldId id="443" r:id="rId19"/>
    <p:sldId id="417" r:id="rId20"/>
    <p:sldId id="418" r:id="rId21"/>
    <p:sldId id="421" r:id="rId22"/>
    <p:sldId id="424" r:id="rId23"/>
    <p:sldId id="422" r:id="rId24"/>
    <p:sldId id="423" r:id="rId25"/>
    <p:sldId id="425" r:id="rId26"/>
    <p:sldId id="426" r:id="rId27"/>
    <p:sldId id="427" r:id="rId28"/>
    <p:sldId id="318" r:id="rId29"/>
    <p:sldId id="370" r:id="rId30"/>
    <p:sldId id="420" r:id="rId31"/>
    <p:sldId id="407" r:id="rId32"/>
    <p:sldId id="408" r:id="rId33"/>
    <p:sldId id="438" r:id="rId34"/>
    <p:sldId id="428" r:id="rId35"/>
    <p:sldId id="332" r:id="rId36"/>
    <p:sldId id="344" r:id="rId37"/>
    <p:sldId id="442" r:id="rId38"/>
    <p:sldId id="444" r:id="rId39"/>
    <p:sldId id="447" r:id="rId40"/>
    <p:sldId id="324" r:id="rId41"/>
    <p:sldId id="463" r:id="rId42"/>
    <p:sldId id="460" r:id="rId43"/>
    <p:sldId id="462" r:id="rId44"/>
    <p:sldId id="323" r:id="rId45"/>
    <p:sldId id="457" r:id="rId46"/>
    <p:sldId id="459" r:id="rId47"/>
    <p:sldId id="326" r:id="rId48"/>
    <p:sldId id="342" r:id="rId49"/>
    <p:sldId id="360" r:id="rId50"/>
    <p:sldId id="383" r:id="rId51"/>
    <p:sldId id="361" r:id="rId52"/>
    <p:sldId id="362" r:id="rId53"/>
    <p:sldId id="363" r:id="rId54"/>
    <p:sldId id="364" r:id="rId55"/>
    <p:sldId id="365" r:id="rId56"/>
    <p:sldId id="366" r:id="rId57"/>
    <p:sldId id="367" r:id="rId58"/>
    <p:sldId id="368" r:id="rId59"/>
    <p:sldId id="386" r:id="rId60"/>
    <p:sldId id="373" r:id="rId61"/>
    <p:sldId id="375" r:id="rId62"/>
    <p:sldId id="387" r:id="rId63"/>
    <p:sldId id="390" r:id="rId64"/>
    <p:sldId id="388" r:id="rId65"/>
    <p:sldId id="464" r:id="rId66"/>
    <p:sldId id="455" r:id="rId67"/>
    <p:sldId id="396" r:id="rId68"/>
    <p:sldId id="452" r:id="rId69"/>
    <p:sldId id="374" r:id="rId70"/>
    <p:sldId id="378" r:id="rId71"/>
    <p:sldId id="377" r:id="rId72"/>
    <p:sldId id="382" r:id="rId73"/>
  </p:sldIdLst>
  <p:sldSz cx="9144000" cy="6858000" type="screen4x3"/>
  <p:notesSz cx="6184900" cy="9321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25B4"/>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046" autoAdjust="0"/>
  </p:normalViewPr>
  <p:slideViewPr>
    <p:cSldViewPr snapToGrid="0" snapToObjects="1">
      <p:cViewPr varScale="1">
        <p:scale>
          <a:sx n="67" d="100"/>
          <a:sy n="67" d="100"/>
        </p:scale>
        <p:origin x="1934" y="3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0373"/>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80123" cy="46770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503346" y="0"/>
            <a:ext cx="2680123" cy="467709"/>
          </a:xfrm>
          <a:prstGeom prst="rect">
            <a:avLst/>
          </a:prstGeom>
        </p:spPr>
        <p:txBody>
          <a:bodyPr vert="horz" lIns="91440" tIns="45720" rIns="91440" bIns="45720" rtlCol="0"/>
          <a:lstStyle>
            <a:lvl1pPr algn="r">
              <a:defRPr sz="1200"/>
            </a:lvl1pPr>
          </a:lstStyle>
          <a:p>
            <a:fld id="{1B0CF57B-C747-FC49-8C8F-81AE37C96CA4}" type="datetimeFigureOut">
              <a:rPr lang="en-US" smtClean="0"/>
              <a:t>4/15/2025</a:t>
            </a:fld>
            <a:endParaRPr lang="en-US"/>
          </a:p>
        </p:txBody>
      </p:sp>
      <p:sp>
        <p:nvSpPr>
          <p:cNvPr id="4" name="Slide Image Placeholder 3"/>
          <p:cNvSpPr>
            <a:spLocks noGrp="1" noRot="1" noChangeAspect="1"/>
          </p:cNvSpPr>
          <p:nvPr>
            <p:ph type="sldImg" idx="2"/>
          </p:nvPr>
        </p:nvSpPr>
        <p:spPr>
          <a:xfrm>
            <a:off x="995363" y="1165225"/>
            <a:ext cx="4194175" cy="31464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18490" y="4486116"/>
            <a:ext cx="4947920" cy="367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54093"/>
            <a:ext cx="2680123" cy="46770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503346" y="8854093"/>
            <a:ext cx="2680123" cy="467708"/>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bZkzH5x0SKU"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79426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1904599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a:t>
            </a:r>
            <a:r>
              <a:rPr lang="en-GB"/>
              <a:t>source vertex </a:t>
            </a:r>
            <a:r>
              <a:rPr lang="en-GB" dirty="0"/>
              <a:t>to all other vertices in a graph with non-negative edge weights.</a:t>
            </a:r>
          </a:p>
          <a:p>
            <a:endParaRPr lang="en-GB" dirty="0"/>
          </a:p>
          <a:p>
            <a:r>
              <a:rPr lang="en-GB" dirty="0"/>
              <a:t>**Bellman-Ford Algorithm:**</a:t>
            </a:r>
          </a:p>
          <a:p>
            <a:r>
              <a:rPr lang="en-GB" dirty="0"/>
              <a:t>- Finds the shortest path from a single </a:t>
            </a:r>
            <a:r>
              <a:rPr lang="en-GB"/>
              <a:t>source vertex </a:t>
            </a:r>
            <a:r>
              <a:rPr lang="en-GB" dirty="0"/>
              <a:t>to all other vertices in a graph, even with negative edge weights.</a:t>
            </a:r>
          </a:p>
          <a:p>
            <a:r>
              <a:rPr lang="en-GB" dirty="0"/>
              <a:t>- Can detect negative cycles in the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O(V^2) for a dense graph and O(E log V) for a sparse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O(VE), where V is the number of vertices and E is the number of edges in the graph.</a:t>
            </a:r>
          </a:p>
          <a:p>
            <a:r>
              <a:rPr lang="en-GB" dirty="0"/>
              <a:t>, where V is the number of vertices</a:t>
            </a:r>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2751788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Run Dijkstra’s algorithm on this graph, starting from vertex A. Run it anyway.</a:t>
            </a:r>
          </a:p>
          <a:p>
            <a:r>
              <a:rPr lang="en-GB" sz="1200" kern="0" dirty="0">
                <a:solidFill>
                  <a:srgbClr val="000000"/>
                </a:solidFill>
                <a:latin typeface="Arial" panose="020B0604020202020204" pitchFamily="34" charset="0"/>
                <a:cs typeface="+mn-cs"/>
              </a:rPr>
              <a:t>• A → B: 10</a:t>
            </a:r>
          </a:p>
          <a:p>
            <a:r>
              <a:rPr lang="en-GB" sz="1200" kern="0" dirty="0">
                <a:solidFill>
                  <a:srgbClr val="000000"/>
                </a:solidFill>
                <a:latin typeface="Arial" panose="020B0604020202020204" pitchFamily="34" charset="0"/>
                <a:cs typeface="+mn-cs"/>
              </a:rPr>
              <a:t>• A → C: 1</a:t>
            </a:r>
          </a:p>
          <a:p>
            <a:r>
              <a:rPr lang="en-GB" sz="1200" kern="0" dirty="0">
                <a:solidFill>
                  <a:srgbClr val="000000"/>
                </a:solidFill>
                <a:latin typeface="Arial" panose="020B0604020202020204" pitchFamily="34" charset="0"/>
                <a:cs typeface="+mn-cs"/>
              </a:rPr>
              <a:t>• B → D: -20</a:t>
            </a:r>
          </a:p>
          <a:p>
            <a:r>
              <a:rPr lang="en-GB" sz="1200" kern="0" dirty="0">
                <a:solidFill>
                  <a:srgbClr val="000000"/>
                </a:solidFill>
                <a:latin typeface="Arial" panose="020B0604020202020204" pitchFamily="34" charset="0"/>
                <a:cs typeface="+mn-cs"/>
              </a:rPr>
              <a:t>• C → D: 1</a:t>
            </a:r>
          </a:p>
          <a:p>
            <a:r>
              <a:rPr lang="en-GB" sz="1200" kern="0" dirty="0">
                <a:solidFill>
                  <a:srgbClr val="000000"/>
                </a:solidFill>
                <a:latin typeface="Arial" panose="020B0604020202020204" pitchFamily="34" charset="0"/>
                <a:cs typeface="+mn-cs"/>
              </a:rPr>
              <a:t>Since Dijkstra’s Algorithm is a greedy algorithm, it visits A, C, D, then finishes. I</a:t>
            </a:r>
            <a:endParaRPr lang="en-SE" sz="1200" kern="0" dirty="0">
              <a:solidFill>
                <a:srgbClr val="000000"/>
              </a:solidFill>
              <a:latin typeface="Arial" panose="020B0604020202020204" pitchFamily="34" charset="0"/>
              <a:cs typeface="+mn-cs"/>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37</a:t>
            </a:fld>
            <a:endParaRPr lang="en-US"/>
          </a:p>
        </p:txBody>
      </p:sp>
    </p:spTree>
    <p:extLst>
      <p:ext uri="{BB962C8B-B14F-4D97-AF65-F5344CB8AC3E}">
        <p14:creationId xmlns:p14="http://schemas.microsoft.com/office/powerpoint/2010/main" val="109871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38</a:t>
            </a:fld>
            <a:endParaRPr lang="en-US"/>
          </a:p>
        </p:txBody>
      </p:sp>
    </p:spTree>
    <p:extLst>
      <p:ext uri="{BB962C8B-B14F-4D97-AF65-F5344CB8AC3E}">
        <p14:creationId xmlns:p14="http://schemas.microsoft.com/office/powerpoint/2010/main" val="2953218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45</a:t>
            </a:fld>
            <a:endParaRPr lang="en-US"/>
          </a:p>
        </p:txBody>
      </p:sp>
    </p:spTree>
    <p:extLst>
      <p:ext uri="{BB962C8B-B14F-4D97-AF65-F5344CB8AC3E}">
        <p14:creationId xmlns:p14="http://schemas.microsoft.com/office/powerpoint/2010/main" val="2639455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1F56D-98D2-DA57-EE7A-5D270C595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89BFC-55C7-6748-2D8D-ED69555F3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E09E0D-2DB3-6936-BD26-4688919B51E9}"/>
              </a:ext>
            </a:extLst>
          </p:cNvPr>
          <p:cNvSpPr>
            <a:spLocks noGrp="1"/>
          </p:cNvSpPr>
          <p:nvPr>
            <p:ph type="body" idx="1"/>
          </p:nvPr>
        </p:nvSpPr>
        <p:spPr/>
        <p:txBody>
          <a:bodyPr/>
          <a:lstStyle/>
          <a:p>
            <a:endParaRPr lang="en-SE" dirty="0"/>
          </a:p>
        </p:txBody>
      </p:sp>
      <p:sp>
        <p:nvSpPr>
          <p:cNvPr id="4" name="Slide Number Placeholder 3">
            <a:extLst>
              <a:ext uri="{FF2B5EF4-FFF2-40B4-BE49-F238E27FC236}">
                <a16:creationId xmlns:a16="http://schemas.microsoft.com/office/drawing/2014/main" id="{60B66291-FB16-8743-B5CA-50ED174F1867}"/>
              </a:ext>
            </a:extLst>
          </p:cNvPr>
          <p:cNvSpPr>
            <a:spLocks noGrp="1"/>
          </p:cNvSpPr>
          <p:nvPr>
            <p:ph type="sldNum" sz="quarter" idx="5"/>
          </p:nvPr>
        </p:nvSpPr>
        <p:spPr/>
        <p:txBody>
          <a:bodyPr/>
          <a:lstStyle/>
          <a:p>
            <a:fld id="{13F62E29-99FC-EB40-923F-D38E4FE7BE7E}" type="slidenum">
              <a:rPr lang="en-US" smtClean="0"/>
              <a:t>46</a:t>
            </a:fld>
            <a:endParaRPr lang="en-US"/>
          </a:p>
        </p:txBody>
      </p:sp>
    </p:spTree>
    <p:extLst>
      <p:ext uri="{BB962C8B-B14F-4D97-AF65-F5344CB8AC3E}">
        <p14:creationId xmlns:p14="http://schemas.microsoft.com/office/powerpoint/2010/main" val="262929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 case</a:t>
            </a:r>
          </a:p>
          <a:p>
            <a:r>
              <a:rPr lang="en-GB" dirty="0"/>
              <a:t>worst case </a:t>
            </a:r>
            <a:r>
              <a:rPr lang="en-GB" b="0" i="1" dirty="0">
                <a:effectLst/>
                <a:latin typeface="KaTeX_Math"/>
              </a:rPr>
              <a:t>O</a:t>
            </a:r>
            <a:r>
              <a:rPr lang="en-GB" b="0" i="0" dirty="0">
                <a:effectLst/>
                <a:latin typeface="KaTeX_Main"/>
              </a:rPr>
              <a:t>(</a:t>
            </a:r>
            <a:r>
              <a:rPr lang="en-GB" b="0" i="1" dirty="0" err="1">
                <a:effectLst/>
                <a:latin typeface="KaTeX_Math"/>
              </a:rPr>
              <a:t>V</a:t>
            </a:r>
            <a:r>
              <a:rPr lang="en-GB" b="0" i="0" dirty="0" err="1">
                <a:effectLst/>
                <a:latin typeface="KaTeX_Main"/>
              </a:rPr>
              <a:t>log</a:t>
            </a:r>
            <a:r>
              <a:rPr lang="en-GB" b="0" i="1" dirty="0" err="1">
                <a:effectLst/>
                <a:latin typeface="KaTeX_Math"/>
              </a:rPr>
              <a:t>V</a:t>
            </a:r>
            <a:r>
              <a:rPr lang="en-GB" b="0" i="0" dirty="0" err="1">
                <a:effectLst/>
                <a:latin typeface="KaTeX_Main"/>
              </a:rPr>
              <a:t>+</a:t>
            </a:r>
            <a:r>
              <a:rPr lang="en-GB" b="0" i="1" dirty="0" err="1">
                <a:effectLst/>
                <a:latin typeface="KaTeX_Math"/>
              </a:rPr>
              <a:t>E</a:t>
            </a:r>
            <a:r>
              <a:rPr lang="en-GB" b="0" i="0" dirty="0">
                <a:effectLst/>
                <a:latin typeface="KaTeX_Main"/>
              </a:rPr>
              <a:t>)</a:t>
            </a:r>
            <a:endParaRPr lang="en-GB" dirty="0"/>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48</a:t>
            </a:fld>
            <a:endParaRPr lang="en-US"/>
          </a:p>
        </p:txBody>
      </p:sp>
    </p:spTree>
    <p:extLst>
      <p:ext uri="{BB962C8B-B14F-4D97-AF65-F5344CB8AC3E}">
        <p14:creationId xmlns:p14="http://schemas.microsoft.com/office/powerpoint/2010/main" val="2825781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60</a:t>
            </a:fld>
            <a:endParaRPr lang="en-US"/>
          </a:p>
        </p:txBody>
      </p:sp>
    </p:spTree>
    <p:extLst>
      <p:ext uri="{BB962C8B-B14F-4D97-AF65-F5344CB8AC3E}">
        <p14:creationId xmlns:p14="http://schemas.microsoft.com/office/powerpoint/2010/main" val="1720595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new vertex s as there is no edge to s. All edges are from 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After adding a dummy source vertex d and edge reweighting, all edge weights are greater than or equal to 0, so we can run Dijkstra’s shortest path algorithm with every vertex as the source.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62</a:t>
            </a:fld>
            <a:endParaRPr lang="en-US"/>
          </a:p>
        </p:txBody>
      </p:sp>
    </p:spTree>
    <p:extLst>
      <p:ext uri="{BB962C8B-B14F-4D97-AF65-F5344CB8AC3E}">
        <p14:creationId xmlns:p14="http://schemas.microsoft.com/office/powerpoint/2010/main" val="595206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63</a:t>
            </a:fld>
            <a:endParaRPr lang="en-US"/>
          </a:p>
        </p:txBody>
      </p:sp>
    </p:spTree>
    <p:extLst>
      <p:ext uri="{BB962C8B-B14F-4D97-AF65-F5344CB8AC3E}">
        <p14:creationId xmlns:p14="http://schemas.microsoft.com/office/powerpoint/2010/main" val="159013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Dijkstra’s Algorithm is greedy and optimal: any vertex that has been visited should have its shortest distance to the source.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a:t>
            </a:fld>
            <a:endParaRPr lang="en-US"/>
          </a:p>
        </p:txBody>
      </p:sp>
    </p:spTree>
    <p:extLst>
      <p:ext uri="{BB962C8B-B14F-4D97-AF65-F5344CB8AC3E}">
        <p14:creationId xmlns:p14="http://schemas.microsoft.com/office/powerpoint/2010/main" val="2420126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r>
              <a:rPr lang="en-GB" dirty="0"/>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67</a:t>
            </a:fld>
            <a:endParaRPr lang="en-US"/>
          </a:p>
        </p:txBody>
      </p:sp>
    </p:spTree>
    <p:extLst>
      <p:ext uri="{BB962C8B-B14F-4D97-AF65-F5344CB8AC3E}">
        <p14:creationId xmlns:p14="http://schemas.microsoft.com/office/powerpoint/2010/main" val="2809793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an unweighted graph where weight of every edge is 1,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69</a:t>
            </a:fld>
            <a:endParaRPr lang="en-US"/>
          </a:p>
        </p:txBody>
      </p:sp>
    </p:spTree>
    <p:extLst>
      <p:ext uri="{BB962C8B-B14F-4D97-AF65-F5344CB8AC3E}">
        <p14:creationId xmlns:p14="http://schemas.microsoft.com/office/powerpoint/2010/main" val="3401103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21</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30</a:t>
            </a:fld>
            <a:endParaRPr lang="en-US"/>
          </a:p>
        </p:txBody>
      </p:sp>
    </p:spTree>
    <p:extLst>
      <p:ext uri="{BB962C8B-B14F-4D97-AF65-F5344CB8AC3E}">
        <p14:creationId xmlns:p14="http://schemas.microsoft.com/office/powerpoint/2010/main" val="3577094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GB" dirty="0"/>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31</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33</a:t>
            </a:fld>
            <a:endParaRPr lang="en-US"/>
          </a:p>
        </p:txBody>
      </p:sp>
    </p:spTree>
    <p:extLst>
      <p:ext uri="{BB962C8B-B14F-4D97-AF65-F5344CB8AC3E}">
        <p14:creationId xmlns:p14="http://schemas.microsoft.com/office/powerpoint/2010/main" val="2546350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Best Case: O(E), when distance array after 1st and 2nd relaxation are same , we can simply stop further processing after one iteration</a:t>
            </a:r>
          </a:p>
          <a:p>
            <a:endParaRPr lang="en-GB" dirty="0"/>
          </a:p>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34</a:t>
            </a:fld>
            <a:endParaRPr lang="en-US"/>
          </a:p>
        </p:txBody>
      </p:sp>
    </p:spTree>
    <p:extLst>
      <p:ext uri="{BB962C8B-B14F-4D97-AF65-F5344CB8AC3E}">
        <p14:creationId xmlns:p14="http://schemas.microsoft.com/office/powerpoint/2010/main" val="234704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4/15/2025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4/15/2025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4/15/2025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9" Type="http://schemas.openxmlformats.org/officeDocument/2006/relationships/image" Target="../media/image11.png"/><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15" Type="http://schemas.openxmlformats.org/officeDocument/2006/relationships/image" Target="../media/image180.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5.png"/><Relationship Id="rId1" Type="http://schemas.openxmlformats.org/officeDocument/2006/relationships/slideLayout" Target="../slideLayouts/slideLayout2.xml"/><Relationship Id="rId9" Type="http://schemas.openxmlformats.org/officeDocument/2006/relationships/image" Target="../media/image18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9.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350.pn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6" Type="http://schemas.openxmlformats.org/officeDocument/2006/relationships/image" Target="../media/image4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10.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8" Type="http://schemas.openxmlformats.org/officeDocument/2006/relationships/image" Target="../media/image3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40.png"/><Relationship Id="rId1" Type="http://schemas.openxmlformats.org/officeDocument/2006/relationships/slideLayout" Target="../slideLayouts/slideLayout2.xml"/><Relationship Id="rId5" Type="http://schemas.openxmlformats.org/officeDocument/2006/relationships/image" Target="../media/image461.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tags" Target="../tags/tag4.xml"/><Relationship Id="rId7" Type="http://schemas.openxmlformats.org/officeDocument/2006/relationships/image" Target="../media/image48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1.png"/><Relationship Id="rId5" Type="http://schemas.openxmlformats.org/officeDocument/2006/relationships/image" Target="../media/image63.png"/><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51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40.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40.png"/><Relationship Id="rId4" Type="http://schemas.openxmlformats.org/officeDocument/2006/relationships/image" Target="../media/image630.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hyperlink" Target="https://www.youtube.com/watch?v=4OQeCuLYj-4" TargetMode="External"/><Relationship Id="rId3" Type="http://schemas.openxmlformats.org/officeDocument/2006/relationships/hyperlink" Target="https://www.youtube.com/watch?v=bZkzH5x0SKU" TargetMode="External"/><Relationship Id="rId7" Type="http://schemas.openxmlformats.org/officeDocument/2006/relationships/hyperlink" Target="https://www.youtube.com/watch?v=AE5I0xACpZ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geeksforgeeks.org/bellman-ford-algorithm-dp-23/" TargetMode="External"/><Relationship Id="rId2" Type="http://schemas.openxmlformats.org/officeDocument/2006/relationships/hyperlink" Target="https://www.geeksforgeeks.org/introduction-to-dijkstras-shortest-path-algorithm/" TargetMode="External"/><Relationship Id="rId1" Type="http://schemas.openxmlformats.org/officeDocument/2006/relationships/slideLayout" Target="../slideLayouts/slideLayout2.xml"/><Relationship Id="rId5" Type="http://schemas.openxmlformats.org/officeDocument/2006/relationships/hyperlink" Target="https://www.geeksforgeeks.org/johnsons-algorithm/" TargetMode="External"/><Relationship Id="rId4" Type="http://schemas.openxmlformats.org/officeDocument/2006/relationships/hyperlink" Target="https://www.geeksforgeeks.org/floyd-warshall-algorithm-dp-16/"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t>11</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6750-7909-E72D-37FE-74DCF2CE7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FFE92-697A-4888-AA13-BBAE323D31D1}"/>
              </a:ext>
            </a:extLst>
          </p:cNvPr>
          <p:cNvSpPr>
            <a:spLocks noGrp="1"/>
          </p:cNvSpPr>
          <p:nvPr>
            <p:ph type="title"/>
          </p:nvPr>
        </p:nvSpPr>
        <p:spPr>
          <a:xfrm>
            <a:off x="2949677" y="274638"/>
            <a:ext cx="6194323" cy="1143000"/>
          </a:xfrm>
        </p:spPr>
        <p:txBody>
          <a:bodyPr>
            <a:normAutofit/>
          </a:bodyPr>
          <a:lstStyle/>
          <a:p>
            <a:r>
              <a:rPr lang="en-GB" sz="2400" dirty="0"/>
              <a:t>Toy Example: </a:t>
            </a:r>
            <a:r>
              <a:rPr lang="en-US" altLang="zh-CN" sz="2400" dirty="0"/>
              <a:t>find shortest path </a:t>
            </a:r>
            <a:r>
              <a:rPr lang="en-GB" sz="2400" dirty="0"/>
              <a:t>starting from source vertex S for directed graph</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DC8445C8-CD1A-8C4A-1128-521DE21516FA}"/>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0BF3F8EB-6482-B1F7-F8B4-2D0318E452B9}"/>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AE5C4424-A582-1C7E-2AB5-F7E04C23EE2F}"/>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6473E2FF-7E0C-12FA-43D1-3F424DACDA2B}"/>
              </a:ext>
            </a:extLst>
          </p:cNvPr>
          <p:cNvGraphicFramePr>
            <a:graphicFrameLocks/>
          </p:cNvGraphicFramePr>
          <p:nvPr>
            <p:extLst>
              <p:ext uri="{D42A27DB-BD31-4B8C-83A1-F6EECF244321}">
                <p14:modId xmlns:p14="http://schemas.microsoft.com/office/powerpoint/2010/main" val="2996511242"/>
              </p:ext>
            </p:extLst>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7E08CFF2-E9DA-A5F1-5EDF-C2F45D079047}"/>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AC42FC92-3961-AE3B-77DF-163DF311FC1A}"/>
              </a:ext>
            </a:extLst>
          </p:cNvPr>
          <p:cNvSpPr txBox="1"/>
          <p:nvPr/>
        </p:nvSpPr>
        <p:spPr>
          <a:xfrm>
            <a:off x="3999263"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595A4FD-3808-F5CC-486B-14F895674909}"/>
              </a:ext>
            </a:extLst>
          </p:cNvPr>
          <p:cNvGraphicFramePr>
            <a:graphicFrameLocks/>
          </p:cNvGraphicFramePr>
          <p:nvPr>
            <p:extLst>
              <p:ext uri="{D42A27DB-BD31-4B8C-83A1-F6EECF244321}">
                <p14:modId xmlns:p14="http://schemas.microsoft.com/office/powerpoint/2010/main" val="2232171470"/>
              </p:ext>
            </p:extLst>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193975E6-BD20-379D-55E1-599BA0CB0CE1}"/>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FA7718DE-7A77-1BF9-E260-EDBA266CDE56}"/>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C0CB7135-F412-4E9F-34EF-249BC26AC139}"/>
              </a:ext>
            </a:extLst>
          </p:cNvPr>
          <p:cNvGraphicFramePr>
            <a:graphicFrameLocks/>
          </p:cNvGraphicFramePr>
          <p:nvPr>
            <p:extLst>
              <p:ext uri="{D42A27DB-BD31-4B8C-83A1-F6EECF244321}">
                <p14:modId xmlns:p14="http://schemas.microsoft.com/office/powerpoint/2010/main" val="1204054307"/>
              </p:ext>
            </p:extLst>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C3B51AF2-57A6-5BED-90E7-792B6E513279}"/>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7EF1DC23-978F-D813-1939-82EBFCCE62D3}"/>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151160A2-0E37-9FF0-C62C-A2093C478023}"/>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mc:AlternateContent xmlns:mc="http://schemas.openxmlformats.org/markup-compatibility/2006" xmlns:a14="http://schemas.microsoft.com/office/drawing/2010/main">
        <mc:Choice Requires="a14">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SE"/>
                        </a:p>
                      </a:txBody>
                      <a:tcPr>
                        <a:blipFill>
                          <a:blip r:embed="rId59"/>
                          <a:stretch>
                            <a:fillRect l="-100000" t="-209836" r="-109091" b="-122951"/>
                          </a:stretch>
                        </a:blipFill>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9" name="Arrow: Right 48">
            <a:extLst>
              <a:ext uri="{FF2B5EF4-FFF2-40B4-BE49-F238E27FC236}">
                <a16:creationId xmlns:a16="http://schemas.microsoft.com/office/drawing/2014/main" id="{C161FBE2-C069-726D-631B-5B905A0ACD01}"/>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08C5ADE8-F573-189F-53D8-03D78777B59A}"/>
              </a:ext>
            </a:extLst>
          </p:cNvPr>
          <p:cNvSpPr txBox="1"/>
          <p:nvPr/>
        </p:nvSpPr>
        <p:spPr>
          <a:xfrm>
            <a:off x="3850876" y="5411707"/>
            <a:ext cx="774571" cy="369332"/>
          </a:xfrm>
          <a:prstGeom prst="rect">
            <a:avLst/>
          </a:prstGeom>
          <a:noFill/>
        </p:spPr>
        <p:txBody>
          <a:bodyPr wrap="none" rtlCol="0">
            <a:spAutoFit/>
          </a:bodyPr>
          <a:lstStyle/>
          <a:p>
            <a:pPr algn="ctr"/>
            <a:r>
              <a:rPr lang="en-GB" dirty="0"/>
              <a:t>Visit B</a:t>
            </a:r>
            <a:endParaRPr lang="en-SE" dirty="0"/>
          </a:p>
        </p:txBody>
      </p:sp>
      <p:sp>
        <p:nvSpPr>
          <p:cNvPr id="51" name="Arrow: Right 50">
            <a:extLst>
              <a:ext uri="{FF2B5EF4-FFF2-40B4-BE49-F238E27FC236}">
                <a16:creationId xmlns:a16="http://schemas.microsoft.com/office/drawing/2014/main" id="{A4D83A19-091B-3810-32FE-3A36B6728E59}"/>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DDB68C5E-B94B-2F80-4F7B-0B42E76F2B34}"/>
              </a:ext>
            </a:extLst>
          </p:cNvPr>
          <p:cNvSpPr txBox="1"/>
          <p:nvPr/>
        </p:nvSpPr>
        <p:spPr>
          <a:xfrm>
            <a:off x="6334727" y="5411707"/>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53" name="Content Placeholder 4">
            <a:extLst>
              <a:ext uri="{FF2B5EF4-FFF2-40B4-BE49-F238E27FC236}">
                <a16:creationId xmlns:a16="http://schemas.microsoft.com/office/drawing/2014/main" id="{45896828-86B8-C7AE-EAD3-A59C3F652C4F}"/>
              </a:ext>
            </a:extLst>
          </p:cNvPr>
          <p:cNvGraphicFramePr>
            <a:graphicFrameLocks/>
          </p:cNvGraphicFramePr>
          <p:nvPr>
            <p:extLst>
              <p:ext uri="{D42A27DB-BD31-4B8C-83A1-F6EECF244321}">
                <p14:modId xmlns:p14="http://schemas.microsoft.com/office/powerpoint/2010/main" val="310744787"/>
              </p:ext>
            </p:extLst>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1D346CCC-2790-B4BF-0DBA-85C7BBB70EE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7ABAF46B-FD4B-68BC-D6DD-103A6BE3300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8FE5367-8833-D6A0-CD9B-C6A9BAEB5899}"/>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6F367E3F-EACC-5EB1-A57F-D3C828F176C2}"/>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33A68FE8-7AAF-C929-B96D-A4F997D261C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56A53356-4062-58E4-54B3-69A2A03703E3}"/>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3ED1C2D-6327-0999-A943-818A52011D74}"/>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29395501-0784-D157-1D84-E15E019E95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685B2FFF-33AC-E15C-E71A-202D308DFAF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8D1B33DD-EF71-24E5-0AFD-06DC7C97BFE6}"/>
              </a:ext>
            </a:extLst>
          </p:cNvPr>
          <p:cNvSpPr>
            <a:spLocks noChangeShapeType="1"/>
          </p:cNvSpPr>
          <p:nvPr/>
        </p:nvSpPr>
        <p:spPr bwMode="auto">
          <a:xfrm flipV="1">
            <a:off x="621147" y="358363"/>
            <a:ext cx="647697" cy="260076"/>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79" name="Line 20">
            <a:extLst>
              <a:ext uri="{FF2B5EF4-FFF2-40B4-BE49-F238E27FC236}">
                <a16:creationId xmlns:a16="http://schemas.microsoft.com/office/drawing/2014/main" id="{733B3559-9503-9904-AD5C-DD6E7B6E8104}"/>
              </a:ext>
            </a:extLst>
          </p:cNvPr>
          <p:cNvSpPr>
            <a:spLocks noChangeShapeType="1"/>
          </p:cNvSpPr>
          <p:nvPr/>
        </p:nvSpPr>
        <p:spPr bwMode="auto">
          <a:xfrm>
            <a:off x="544946" y="89756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9970090A-BBC2-B40D-02E2-8F9163B945D3}"/>
              </a:ext>
            </a:extLst>
          </p:cNvPr>
          <p:cNvSpPr>
            <a:spLocks noChangeShapeType="1"/>
          </p:cNvSpPr>
          <p:nvPr/>
        </p:nvSpPr>
        <p:spPr bwMode="auto">
          <a:xfrm flipV="1">
            <a:off x="1535547" y="51656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81" name="Text Box 26">
            <a:extLst>
              <a:ext uri="{FF2B5EF4-FFF2-40B4-BE49-F238E27FC236}">
                <a16:creationId xmlns:a16="http://schemas.microsoft.com/office/drawing/2014/main" id="{882EE152-6B3A-1E9B-B760-6A6C16C49A4B}"/>
              </a:ext>
            </a:extLst>
          </p:cNvPr>
          <p:cNvSpPr txBox="1">
            <a:spLocks noChangeArrowheads="1"/>
          </p:cNvSpPr>
          <p:nvPr/>
        </p:nvSpPr>
        <p:spPr bwMode="auto">
          <a:xfrm>
            <a:off x="546032"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BE4B8C07-5437-1267-4129-2842412F1AF5}"/>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886FB61D-CE3A-6B98-14AF-75984B1FB22E}"/>
              </a:ext>
            </a:extLst>
          </p:cNvPr>
          <p:cNvSpPr txBox="1">
            <a:spLocks noChangeArrowheads="1"/>
          </p:cNvSpPr>
          <p:nvPr/>
        </p:nvSpPr>
        <p:spPr bwMode="auto">
          <a:xfrm>
            <a:off x="742482" y="19466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8E1EBE46-02EE-3E5D-5512-7F4DC6005C28}"/>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4F86256E-63DC-5CB2-6DF4-9CF8ABEE34C7}"/>
              </a:ext>
            </a:extLst>
          </p:cNvPr>
          <p:cNvGraphicFramePr>
            <a:graphicFrameLocks/>
          </p:cNvGraphicFramePr>
          <p:nvPr>
            <p:extLst>
              <p:ext uri="{D42A27DB-BD31-4B8C-83A1-F6EECF244321}">
                <p14:modId xmlns:p14="http://schemas.microsoft.com/office/powerpoint/2010/main" val="2142417220"/>
              </p:ext>
            </p:extLst>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C8CB999E-BD8A-53E7-49E1-6424239A8495}"/>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grpSp>
        <p:nvGrpSpPr>
          <p:cNvPr id="4" name="Group 4">
            <a:extLst>
              <a:ext uri="{FF2B5EF4-FFF2-40B4-BE49-F238E27FC236}">
                <a16:creationId xmlns:a16="http://schemas.microsoft.com/office/drawing/2014/main" id="{678D64A7-33C4-05E2-B49C-CED99EFDC644}"/>
              </a:ext>
            </a:extLst>
          </p:cNvPr>
          <p:cNvGrpSpPr>
            <a:grpSpLocks/>
          </p:cNvGrpSpPr>
          <p:nvPr/>
        </p:nvGrpSpPr>
        <p:grpSpPr bwMode="auto">
          <a:xfrm>
            <a:off x="87747" y="3953805"/>
            <a:ext cx="533400" cy="533400"/>
            <a:chOff x="1824" y="2736"/>
            <a:chExt cx="336" cy="336"/>
          </a:xfrm>
        </p:grpSpPr>
        <p:sp>
          <p:nvSpPr>
            <p:cNvPr id="5" name="Oval 5">
              <a:extLst>
                <a:ext uri="{FF2B5EF4-FFF2-40B4-BE49-F238E27FC236}">
                  <a16:creationId xmlns:a16="http://schemas.microsoft.com/office/drawing/2014/main" id="{0E9A71AF-65F6-C15B-E97D-8B8DD514468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5C0A9519-399B-12E3-0553-6BEDC0FCDC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 name="Group 7">
            <a:extLst>
              <a:ext uri="{FF2B5EF4-FFF2-40B4-BE49-F238E27FC236}">
                <a16:creationId xmlns:a16="http://schemas.microsoft.com/office/drawing/2014/main" id="{0059AA3D-6D66-F3CF-BE36-10EA96755D72}"/>
              </a:ext>
            </a:extLst>
          </p:cNvPr>
          <p:cNvGrpSpPr>
            <a:grpSpLocks/>
          </p:cNvGrpSpPr>
          <p:nvPr/>
        </p:nvGrpSpPr>
        <p:grpSpPr bwMode="auto">
          <a:xfrm>
            <a:off x="1244815" y="3517712"/>
            <a:ext cx="533400" cy="533400"/>
            <a:chOff x="1824" y="2736"/>
            <a:chExt cx="336" cy="336"/>
          </a:xfrm>
        </p:grpSpPr>
        <p:sp>
          <p:nvSpPr>
            <p:cNvPr id="8" name="Oval 8">
              <a:extLst>
                <a:ext uri="{FF2B5EF4-FFF2-40B4-BE49-F238E27FC236}">
                  <a16:creationId xmlns:a16="http://schemas.microsoft.com/office/drawing/2014/main" id="{AF04F6F6-7B25-CDE9-4EA7-32D3921B830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7381BE37-47FE-89BD-6400-28850099BA45}"/>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10" name="Group 10">
            <a:extLst>
              <a:ext uri="{FF2B5EF4-FFF2-40B4-BE49-F238E27FC236}">
                <a16:creationId xmlns:a16="http://schemas.microsoft.com/office/drawing/2014/main" id="{455593FE-1B46-F8EA-269D-FF933A0196C6}"/>
              </a:ext>
            </a:extLst>
          </p:cNvPr>
          <p:cNvGrpSpPr>
            <a:grpSpLocks/>
          </p:cNvGrpSpPr>
          <p:nvPr/>
        </p:nvGrpSpPr>
        <p:grpSpPr bwMode="auto">
          <a:xfrm>
            <a:off x="1230747" y="4715805"/>
            <a:ext cx="533400" cy="533400"/>
            <a:chOff x="1824" y="2736"/>
            <a:chExt cx="336" cy="336"/>
          </a:xfrm>
        </p:grpSpPr>
        <p:sp>
          <p:nvSpPr>
            <p:cNvPr id="11" name="Oval 11">
              <a:extLst>
                <a:ext uri="{FF2B5EF4-FFF2-40B4-BE49-F238E27FC236}">
                  <a16:creationId xmlns:a16="http://schemas.microsoft.com/office/drawing/2014/main" id="{E477D005-6E23-587F-5D14-20CE19751C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B9630724-CC06-8059-EDA3-603F9EFDCF5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13" name="Line 19">
            <a:extLst>
              <a:ext uri="{FF2B5EF4-FFF2-40B4-BE49-F238E27FC236}">
                <a16:creationId xmlns:a16="http://schemas.microsoft.com/office/drawing/2014/main" id="{7FB5D5DE-6875-A053-746B-69741848C06E}"/>
              </a:ext>
            </a:extLst>
          </p:cNvPr>
          <p:cNvSpPr>
            <a:spLocks noChangeShapeType="1"/>
          </p:cNvSpPr>
          <p:nvPr/>
        </p:nvSpPr>
        <p:spPr bwMode="auto">
          <a:xfrm flipV="1">
            <a:off x="621147" y="3871803"/>
            <a:ext cx="647697" cy="260076"/>
          </a:xfrm>
          <a:prstGeom prst="line">
            <a:avLst/>
          </a:prstGeom>
          <a:ln w="19050"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4" name="Line 20">
            <a:extLst>
              <a:ext uri="{FF2B5EF4-FFF2-40B4-BE49-F238E27FC236}">
                <a16:creationId xmlns:a16="http://schemas.microsoft.com/office/drawing/2014/main" id="{AC607D4F-C08C-C363-C4AF-77D4442AA971}"/>
              </a:ext>
            </a:extLst>
          </p:cNvPr>
          <p:cNvSpPr>
            <a:spLocks noChangeShapeType="1"/>
          </p:cNvSpPr>
          <p:nvPr/>
        </p:nvSpPr>
        <p:spPr bwMode="auto">
          <a:xfrm>
            <a:off x="544946" y="441100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Line 23">
            <a:extLst>
              <a:ext uri="{FF2B5EF4-FFF2-40B4-BE49-F238E27FC236}">
                <a16:creationId xmlns:a16="http://schemas.microsoft.com/office/drawing/2014/main" id="{7D00BCC6-7B75-355A-765E-3F7002A20A59}"/>
              </a:ext>
            </a:extLst>
          </p:cNvPr>
          <p:cNvSpPr>
            <a:spLocks noChangeShapeType="1"/>
          </p:cNvSpPr>
          <p:nvPr/>
        </p:nvSpPr>
        <p:spPr bwMode="auto">
          <a:xfrm flipV="1">
            <a:off x="1535547" y="403000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6" name="Text Box 26">
            <a:extLst>
              <a:ext uri="{FF2B5EF4-FFF2-40B4-BE49-F238E27FC236}">
                <a16:creationId xmlns:a16="http://schemas.microsoft.com/office/drawing/2014/main" id="{281D4A67-0007-A7E8-E147-39BCE9E76BA1}"/>
              </a:ext>
            </a:extLst>
          </p:cNvPr>
          <p:cNvSpPr txBox="1">
            <a:spLocks noChangeArrowheads="1"/>
          </p:cNvSpPr>
          <p:nvPr/>
        </p:nvSpPr>
        <p:spPr bwMode="auto">
          <a:xfrm>
            <a:off x="546032" y="450149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17" name="Text Box 27">
            <a:extLst>
              <a:ext uri="{FF2B5EF4-FFF2-40B4-BE49-F238E27FC236}">
                <a16:creationId xmlns:a16="http://schemas.microsoft.com/office/drawing/2014/main" id="{DBF29AED-DF6C-B8A3-B241-4A1203A4F3C7}"/>
              </a:ext>
            </a:extLst>
          </p:cNvPr>
          <p:cNvSpPr txBox="1">
            <a:spLocks noChangeArrowheads="1"/>
          </p:cNvSpPr>
          <p:nvPr/>
        </p:nvSpPr>
        <p:spPr bwMode="auto">
          <a:xfrm>
            <a:off x="1268847" y="415092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18" name="Text Box 28">
            <a:extLst>
              <a:ext uri="{FF2B5EF4-FFF2-40B4-BE49-F238E27FC236}">
                <a16:creationId xmlns:a16="http://schemas.microsoft.com/office/drawing/2014/main" id="{0CC0F40F-B532-DB5C-EF66-F9A62014ED9F}"/>
              </a:ext>
            </a:extLst>
          </p:cNvPr>
          <p:cNvSpPr txBox="1">
            <a:spLocks noChangeArrowheads="1"/>
          </p:cNvSpPr>
          <p:nvPr/>
        </p:nvSpPr>
        <p:spPr bwMode="auto">
          <a:xfrm>
            <a:off x="742482" y="370810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spTree>
    <p:extLst>
      <p:ext uri="{BB962C8B-B14F-4D97-AF65-F5344CB8AC3E}">
        <p14:creationId xmlns:p14="http://schemas.microsoft.com/office/powerpoint/2010/main" val="3602777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vertex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184478" y="5383033"/>
                <a:ext cx="6775042"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w(A,B)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w(A,B) =</a:t>
                </a:r>
                <a:r>
                  <a:rPr lang="en-GB" dirty="0">
                    <a:solidFill>
                      <a:schemeClr val="tx1"/>
                    </a:solidFill>
                    <a:latin typeface="Times New Roman" panose="02020603050405020304" pitchFamily="18" charset="0"/>
                    <a:cs typeface="Times New Roman" panose="02020603050405020304" pitchFamily="18" charset="0"/>
                  </a:rPr>
                  <a:t> 2,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[B] = A</a:t>
                </a:r>
                <a:endParaRPr lang="en-GB"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w(A,D)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w(A,D) =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184478" y="5383033"/>
                <a:ext cx="6775042"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vertex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177405" y="5383033"/>
                <a:ext cx="678919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w(B,D)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w(B,D) = 7,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[D] =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w(B,E)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w(B,E) =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[E] = B</a:t>
                </a:r>
                <a:endParaRPr lang="en-GB"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177405" y="5383033"/>
                <a:ext cx="6789190"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vertex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182240" y="5397591"/>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w(D,E)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[E] stays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w(D,F)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w(D,F) = 9,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182240" y="5397591"/>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vertex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291855" y="5137012"/>
                <a:ext cx="6815313"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w(E.C)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w(E.C) = 17,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[C] = E</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w(E.F)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D (You can also update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291855" y="5137012"/>
                <a:ext cx="6815313" cy="1477328"/>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vertex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244033" y="5647044"/>
            <a:ext cx="68083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w(F,C)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w(F,C) = 12,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vertex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660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1752601" y="5177943"/>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dirty="0">
                <a:solidFill>
                  <a:schemeClr val="tx1"/>
                </a:solidFill>
                <a:latin typeface="Times New Roman" panose="02020603050405020304" pitchFamily="18" charset="0"/>
                <a:cs typeface="Times New Roman" panose="02020603050405020304" pitchFamily="18" charset="0"/>
              </a:rPr>
              <a:t>Nothing changes, since C has no unvisited </a:t>
            </a:r>
            <a:r>
              <a:rPr lang="en-GB" dirty="0" err="1">
                <a:solidFill>
                  <a:schemeClr val="tx1"/>
                </a:solidFill>
                <a:latin typeface="Times New Roman" panose="02020603050405020304" pitchFamily="18" charset="0"/>
                <a:cs typeface="Times New Roman" panose="02020603050405020304" pitchFamily="18" charset="0"/>
              </a:rPr>
              <a:t>neighbor</a:t>
            </a:r>
            <a:r>
              <a:rPr lang="en-GB" dirty="0">
                <a:solidFill>
                  <a:schemeClr val="tx1"/>
                </a:solidFill>
                <a:latin typeface="Times New Roman" panose="02020603050405020304" pitchFamily="18" charset="0"/>
                <a:cs typeface="Times New Roman" panose="02020603050405020304" pitchFamily="18" charset="0"/>
              </a:rPr>
              <a:t> vertices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vertex N from the source vertex A, and its previous vertex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shortest-paths problems. We begin by analyzing some basic properties of shortest paths and a generic algorithm for the problem. </a:t>
            </a:r>
          </a:p>
          <a:p>
            <a:r>
              <a:rPr lang="en-US" dirty="0"/>
              <a:t>For single-source shortest path, we consider:</a:t>
            </a:r>
          </a:p>
          <a:p>
            <a:pPr lvl="1"/>
            <a:r>
              <a:rPr lang="en-US" dirty="0"/>
              <a:t>Dijkstra's algorithm </a:t>
            </a:r>
          </a:p>
          <a:p>
            <a:pPr lvl="1"/>
            <a:r>
              <a:rPr lang="en-US" dirty="0"/>
              <a:t>Bellman–Ford algorithm </a:t>
            </a:r>
          </a:p>
          <a:p>
            <a:pPr lvl="1"/>
            <a:r>
              <a:rPr lang="en-GB" dirty="0"/>
              <a:t>Topological Sort </a:t>
            </a:r>
            <a:r>
              <a:rPr lang="en-GB"/>
              <a:t>for DAG</a:t>
            </a:r>
            <a:endParaRPr lang="en-GB" dirty="0"/>
          </a:p>
          <a:p>
            <a:r>
              <a:rPr lang="en-US" dirty="0"/>
              <a:t>For all-pairs shortest path, we conclude:</a:t>
            </a:r>
          </a:p>
          <a:p>
            <a:pPr lvl="1"/>
            <a:r>
              <a:rPr lang="en-US" dirty="0"/>
              <a:t>Floyd </a:t>
            </a:r>
            <a:r>
              <a:rPr lang="en-US" dirty="0" err="1"/>
              <a:t>Warshall</a:t>
            </a:r>
            <a:r>
              <a:rPr lang="en-US" dirty="0"/>
              <a:t> Algorithm </a:t>
            </a:r>
          </a:p>
          <a:p>
            <a:pPr lvl="1"/>
            <a:r>
              <a:rPr lang="en-US" dirty="0"/>
              <a:t>Johnson’s Algorithm</a:t>
            </a:r>
          </a:p>
        </p:txBody>
      </p:sp>
    </p:spTree>
    <p:extLst>
      <p:ext uri="{BB962C8B-B14F-4D97-AF65-F5344CB8AC3E}">
        <p14:creationId xmlns:p14="http://schemas.microsoft.com/office/powerpoint/2010/main" val="29679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vertex is F; F’s previous vertex is D; D’s previous vertex is B; B’s previous vertex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815349"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Tree>
    <p:extLst>
      <p:ext uri="{BB962C8B-B14F-4D97-AF65-F5344CB8AC3E}">
        <p14:creationId xmlns:p14="http://schemas.microsoft.com/office/powerpoint/2010/main" val="4072102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23C9-788E-50BA-D8CD-DA5A462A9A23}"/>
              </a:ext>
            </a:extLst>
          </p:cNvPr>
          <p:cNvSpPr>
            <a:spLocks noGrp="1"/>
          </p:cNvSpPr>
          <p:nvPr>
            <p:ph type="title"/>
          </p:nvPr>
        </p:nvSpPr>
        <p:spPr/>
        <p:txBody>
          <a:bodyPr/>
          <a:lstStyle/>
          <a:p>
            <a:r>
              <a:rPr lang="en-US" dirty="0"/>
              <a:t>Initialize</a:t>
            </a:r>
            <a:endParaRPr lang="en-SE" dirty="0"/>
          </a:p>
        </p:txBody>
      </p:sp>
      <p:sp>
        <p:nvSpPr>
          <p:cNvPr id="3" name="Content Placeholder 2">
            <a:extLst>
              <a:ext uri="{FF2B5EF4-FFF2-40B4-BE49-F238E27FC236}">
                <a16:creationId xmlns:a16="http://schemas.microsoft.com/office/drawing/2014/main" id="{B58E9417-7FC2-866B-4212-7D7FDBD93F7A}"/>
              </a:ext>
            </a:extLst>
          </p:cNvPr>
          <p:cNvSpPr>
            <a:spLocks noGrp="1"/>
          </p:cNvSpPr>
          <p:nvPr>
            <p:ph idx="1"/>
          </p:nvPr>
        </p:nvSpPr>
        <p:spPr/>
        <p:txBody>
          <a:bodyPr/>
          <a:lstStyle/>
          <a:p>
            <a:endParaRPr lang="en-SE"/>
          </a:p>
        </p:txBody>
      </p:sp>
      <p:grpSp>
        <p:nvGrpSpPr>
          <p:cNvPr id="4" name="Group 2">
            <a:extLst>
              <a:ext uri="{FF2B5EF4-FFF2-40B4-BE49-F238E27FC236}">
                <a16:creationId xmlns:a16="http://schemas.microsoft.com/office/drawing/2014/main" id="{3C6E4C06-10A5-1A38-2D73-2CCB5107F385}"/>
              </a:ext>
            </a:extLst>
          </p:cNvPr>
          <p:cNvGrpSpPr>
            <a:grpSpLocks/>
          </p:cNvGrpSpPr>
          <p:nvPr/>
        </p:nvGrpSpPr>
        <p:grpSpPr bwMode="auto">
          <a:xfrm>
            <a:off x="2396459" y="3508534"/>
            <a:ext cx="533400" cy="533400"/>
            <a:chOff x="1824" y="2736"/>
            <a:chExt cx="336" cy="336"/>
          </a:xfrm>
        </p:grpSpPr>
        <p:sp>
          <p:nvSpPr>
            <p:cNvPr id="5" name="Oval 3">
              <a:extLst>
                <a:ext uri="{FF2B5EF4-FFF2-40B4-BE49-F238E27FC236}">
                  <a16:creationId xmlns:a16="http://schemas.microsoft.com/office/drawing/2014/main" id="{68E2BA7A-D2C5-1EB7-6BBF-550D345228A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4">
              <a:extLst>
                <a:ext uri="{FF2B5EF4-FFF2-40B4-BE49-F238E27FC236}">
                  <a16:creationId xmlns:a16="http://schemas.microsoft.com/office/drawing/2014/main" id="{549323DD-87CF-4F0D-09CD-8B922C2E9AE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5">
            <a:extLst>
              <a:ext uri="{FF2B5EF4-FFF2-40B4-BE49-F238E27FC236}">
                <a16:creationId xmlns:a16="http://schemas.microsoft.com/office/drawing/2014/main" id="{CEB3A632-9788-D267-B244-B099EBAF0EE9}"/>
              </a:ext>
            </a:extLst>
          </p:cNvPr>
          <p:cNvGrpSpPr>
            <a:grpSpLocks/>
          </p:cNvGrpSpPr>
          <p:nvPr/>
        </p:nvGrpSpPr>
        <p:grpSpPr bwMode="auto">
          <a:xfrm>
            <a:off x="3539459" y="2594134"/>
            <a:ext cx="533400" cy="533400"/>
            <a:chOff x="1824" y="2736"/>
            <a:chExt cx="336" cy="336"/>
          </a:xfrm>
        </p:grpSpPr>
        <p:sp>
          <p:nvSpPr>
            <p:cNvPr id="8" name="Oval 6">
              <a:extLst>
                <a:ext uri="{FF2B5EF4-FFF2-40B4-BE49-F238E27FC236}">
                  <a16:creationId xmlns:a16="http://schemas.microsoft.com/office/drawing/2014/main" id="{C3238B1C-D285-DCB7-88D8-C579F1BD66E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7">
              <a:extLst>
                <a:ext uri="{FF2B5EF4-FFF2-40B4-BE49-F238E27FC236}">
                  <a16:creationId xmlns:a16="http://schemas.microsoft.com/office/drawing/2014/main" id="{053DEC65-C823-8F5C-D7C3-C444961B688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8">
            <a:extLst>
              <a:ext uri="{FF2B5EF4-FFF2-40B4-BE49-F238E27FC236}">
                <a16:creationId xmlns:a16="http://schemas.microsoft.com/office/drawing/2014/main" id="{1E4B4C72-12CD-83EB-6325-8064EA9C9708}"/>
              </a:ext>
            </a:extLst>
          </p:cNvPr>
          <p:cNvGrpSpPr>
            <a:grpSpLocks/>
          </p:cNvGrpSpPr>
          <p:nvPr/>
        </p:nvGrpSpPr>
        <p:grpSpPr bwMode="auto">
          <a:xfrm>
            <a:off x="3539459" y="4270534"/>
            <a:ext cx="533400" cy="533400"/>
            <a:chOff x="1824" y="2736"/>
            <a:chExt cx="336" cy="336"/>
          </a:xfrm>
        </p:grpSpPr>
        <p:sp>
          <p:nvSpPr>
            <p:cNvPr id="11" name="Oval 9">
              <a:extLst>
                <a:ext uri="{FF2B5EF4-FFF2-40B4-BE49-F238E27FC236}">
                  <a16:creationId xmlns:a16="http://schemas.microsoft.com/office/drawing/2014/main" id="{0FF6AF4E-EAEF-3349-D3F9-ED462EAF1CB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a:extLst>
                <a:ext uri="{FF2B5EF4-FFF2-40B4-BE49-F238E27FC236}">
                  <a16:creationId xmlns:a16="http://schemas.microsoft.com/office/drawing/2014/main" id="{7EFACA42-52DB-F9AD-0861-B11AB87C26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 name="Group 11">
            <a:extLst>
              <a:ext uri="{FF2B5EF4-FFF2-40B4-BE49-F238E27FC236}">
                <a16:creationId xmlns:a16="http://schemas.microsoft.com/office/drawing/2014/main" id="{B938805D-A317-4D35-A214-9B79A60F8747}"/>
              </a:ext>
            </a:extLst>
          </p:cNvPr>
          <p:cNvGrpSpPr>
            <a:grpSpLocks/>
          </p:cNvGrpSpPr>
          <p:nvPr/>
        </p:nvGrpSpPr>
        <p:grpSpPr bwMode="auto">
          <a:xfrm>
            <a:off x="5063459" y="4270534"/>
            <a:ext cx="533400" cy="533400"/>
            <a:chOff x="1824" y="2736"/>
            <a:chExt cx="336" cy="336"/>
          </a:xfrm>
        </p:grpSpPr>
        <p:sp>
          <p:nvSpPr>
            <p:cNvPr id="14" name="Oval 12">
              <a:extLst>
                <a:ext uri="{FF2B5EF4-FFF2-40B4-BE49-F238E27FC236}">
                  <a16:creationId xmlns:a16="http://schemas.microsoft.com/office/drawing/2014/main" id="{367BEC45-5D9F-7BDC-3A30-BB67C9C07A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13">
              <a:extLst>
                <a:ext uri="{FF2B5EF4-FFF2-40B4-BE49-F238E27FC236}">
                  <a16:creationId xmlns:a16="http://schemas.microsoft.com/office/drawing/2014/main" id="{262511D0-8779-2E09-04DB-A52A9E703B3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6" name="Group 14">
            <a:extLst>
              <a:ext uri="{FF2B5EF4-FFF2-40B4-BE49-F238E27FC236}">
                <a16:creationId xmlns:a16="http://schemas.microsoft.com/office/drawing/2014/main" id="{9498FD00-1E33-399A-762D-E01E3593B37F}"/>
              </a:ext>
            </a:extLst>
          </p:cNvPr>
          <p:cNvGrpSpPr>
            <a:grpSpLocks/>
          </p:cNvGrpSpPr>
          <p:nvPr/>
        </p:nvGrpSpPr>
        <p:grpSpPr bwMode="auto">
          <a:xfrm>
            <a:off x="5063459" y="2594134"/>
            <a:ext cx="533400" cy="533400"/>
            <a:chOff x="1824" y="2736"/>
            <a:chExt cx="336" cy="336"/>
          </a:xfrm>
        </p:grpSpPr>
        <p:sp>
          <p:nvSpPr>
            <p:cNvPr id="17" name="Oval 15">
              <a:extLst>
                <a:ext uri="{FF2B5EF4-FFF2-40B4-BE49-F238E27FC236}">
                  <a16:creationId xmlns:a16="http://schemas.microsoft.com/office/drawing/2014/main" id="{4FFA54AC-A061-49DA-F9CD-E465408B12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6">
              <a:extLst>
                <a:ext uri="{FF2B5EF4-FFF2-40B4-BE49-F238E27FC236}">
                  <a16:creationId xmlns:a16="http://schemas.microsoft.com/office/drawing/2014/main" id="{76063204-1B41-6D0A-9FC4-081F8FE3B6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9" name="Line 17">
            <a:extLst>
              <a:ext uri="{FF2B5EF4-FFF2-40B4-BE49-F238E27FC236}">
                <a16:creationId xmlns:a16="http://schemas.microsoft.com/office/drawing/2014/main" id="{A7A8135B-A732-F9FE-80D3-941AA3AF3318}"/>
              </a:ext>
            </a:extLst>
          </p:cNvPr>
          <p:cNvSpPr>
            <a:spLocks noChangeShapeType="1"/>
          </p:cNvSpPr>
          <p:nvPr/>
        </p:nvSpPr>
        <p:spPr bwMode="auto">
          <a:xfrm flipV="1">
            <a:off x="2853659" y="2975134"/>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18">
            <a:extLst>
              <a:ext uri="{FF2B5EF4-FFF2-40B4-BE49-F238E27FC236}">
                <a16:creationId xmlns:a16="http://schemas.microsoft.com/office/drawing/2014/main" id="{E3568AA1-F60D-91BB-500F-50CB90891B77}"/>
              </a:ext>
            </a:extLst>
          </p:cNvPr>
          <p:cNvSpPr>
            <a:spLocks noChangeShapeType="1"/>
          </p:cNvSpPr>
          <p:nvPr/>
        </p:nvSpPr>
        <p:spPr bwMode="auto">
          <a:xfrm>
            <a:off x="2853659" y="3965734"/>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E93DE82E-93F4-88AC-C739-E08D8E75125B}"/>
              </a:ext>
            </a:extLst>
          </p:cNvPr>
          <p:cNvSpPr>
            <a:spLocks noChangeShapeType="1"/>
          </p:cNvSpPr>
          <p:nvPr/>
        </p:nvSpPr>
        <p:spPr bwMode="auto">
          <a:xfrm>
            <a:off x="4072859" y="45753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16088EDB-EE37-7293-818C-7959526F7F37}"/>
              </a:ext>
            </a:extLst>
          </p:cNvPr>
          <p:cNvSpPr>
            <a:spLocks noChangeShapeType="1"/>
          </p:cNvSpPr>
          <p:nvPr/>
        </p:nvSpPr>
        <p:spPr bwMode="auto">
          <a:xfrm flipV="1">
            <a:off x="5368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41277B51-F547-EC19-3A5F-0D13EFD3E5CF}"/>
              </a:ext>
            </a:extLst>
          </p:cNvPr>
          <p:cNvSpPr>
            <a:spLocks noChangeShapeType="1"/>
          </p:cNvSpPr>
          <p:nvPr/>
        </p:nvSpPr>
        <p:spPr bwMode="auto">
          <a:xfrm flipV="1">
            <a:off x="3844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232F2501-6432-2804-9A75-22AF44C1CE5A}"/>
              </a:ext>
            </a:extLst>
          </p:cNvPr>
          <p:cNvSpPr>
            <a:spLocks noChangeShapeType="1"/>
          </p:cNvSpPr>
          <p:nvPr/>
        </p:nvSpPr>
        <p:spPr bwMode="auto">
          <a:xfrm>
            <a:off x="4072859" y="28227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69DBE493-719B-6450-A09B-0CB551A31E4C}"/>
              </a:ext>
            </a:extLst>
          </p:cNvPr>
          <p:cNvSpPr>
            <a:spLocks noChangeShapeType="1"/>
          </p:cNvSpPr>
          <p:nvPr/>
        </p:nvSpPr>
        <p:spPr bwMode="auto">
          <a:xfrm>
            <a:off x="3996659" y="3051334"/>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Text Box 24">
            <a:extLst>
              <a:ext uri="{FF2B5EF4-FFF2-40B4-BE49-F238E27FC236}">
                <a16:creationId xmlns:a16="http://schemas.microsoft.com/office/drawing/2014/main" id="{6337EB23-93D5-A167-5C76-C187E1659769}"/>
              </a:ext>
            </a:extLst>
          </p:cNvPr>
          <p:cNvSpPr txBox="1">
            <a:spLocks noChangeArrowheads="1"/>
          </p:cNvSpPr>
          <p:nvPr/>
        </p:nvSpPr>
        <p:spPr bwMode="auto">
          <a:xfrm>
            <a:off x="2853659" y="4208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7" name="Text Box 25">
            <a:extLst>
              <a:ext uri="{FF2B5EF4-FFF2-40B4-BE49-F238E27FC236}">
                <a16:creationId xmlns:a16="http://schemas.microsoft.com/office/drawing/2014/main" id="{D196FE09-C9F7-72C8-B803-76CDA03B66B7}"/>
              </a:ext>
            </a:extLst>
          </p:cNvPr>
          <p:cNvSpPr txBox="1">
            <a:spLocks noChangeArrowheads="1"/>
          </p:cNvSpPr>
          <p:nvPr/>
        </p:nvSpPr>
        <p:spPr bwMode="auto">
          <a:xfrm>
            <a:off x="3539459" y="35085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7F4DFF6F-B10F-8E41-FB05-4A914307B1E3}"/>
              </a:ext>
            </a:extLst>
          </p:cNvPr>
          <p:cNvSpPr txBox="1">
            <a:spLocks noChangeArrowheads="1"/>
          </p:cNvSpPr>
          <p:nvPr/>
        </p:nvSpPr>
        <p:spPr bwMode="auto">
          <a:xfrm>
            <a:off x="2853659" y="28989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29" name="Text Box 27">
            <a:extLst>
              <a:ext uri="{FF2B5EF4-FFF2-40B4-BE49-F238E27FC236}">
                <a16:creationId xmlns:a16="http://schemas.microsoft.com/office/drawing/2014/main" id="{BC9A615E-25B0-24BA-D060-25B2DCB53327}"/>
              </a:ext>
            </a:extLst>
          </p:cNvPr>
          <p:cNvSpPr txBox="1">
            <a:spLocks noChangeArrowheads="1"/>
          </p:cNvSpPr>
          <p:nvPr/>
        </p:nvSpPr>
        <p:spPr bwMode="auto">
          <a:xfrm>
            <a:off x="4453859" y="24417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FBA1D868-D7B0-8507-6174-634B936C7DD4}"/>
              </a:ext>
            </a:extLst>
          </p:cNvPr>
          <p:cNvSpPr txBox="1">
            <a:spLocks noChangeArrowheads="1"/>
          </p:cNvSpPr>
          <p:nvPr/>
        </p:nvSpPr>
        <p:spPr bwMode="auto">
          <a:xfrm>
            <a:off x="5444459" y="3446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4705F43E-098B-05B2-2090-EEEEBD5FA8E9}"/>
              </a:ext>
            </a:extLst>
          </p:cNvPr>
          <p:cNvSpPr txBox="1">
            <a:spLocks noChangeArrowheads="1"/>
          </p:cNvSpPr>
          <p:nvPr/>
        </p:nvSpPr>
        <p:spPr bwMode="auto">
          <a:xfrm>
            <a:off x="4530059" y="32942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037CA3C-2464-F4DD-4A0B-E955FA369EE1}"/>
              </a:ext>
            </a:extLst>
          </p:cNvPr>
          <p:cNvSpPr txBox="1">
            <a:spLocks noChangeArrowheads="1"/>
          </p:cNvSpPr>
          <p:nvPr/>
        </p:nvSpPr>
        <p:spPr bwMode="auto">
          <a:xfrm>
            <a:off x="4453859" y="4589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32" name="Text Box 32">
            <a:extLst>
              <a:ext uri="{FF2B5EF4-FFF2-40B4-BE49-F238E27FC236}">
                <a16:creationId xmlns:a16="http://schemas.microsoft.com/office/drawing/2014/main" id="{D49FF728-4286-FE4A-CE79-A5EEB6B05E5E}"/>
              </a:ext>
            </a:extLst>
          </p:cNvPr>
          <p:cNvSpPr txBox="1">
            <a:spLocks noChangeArrowheads="1"/>
          </p:cNvSpPr>
          <p:nvPr/>
        </p:nvSpPr>
        <p:spPr bwMode="auto">
          <a:xfrm>
            <a:off x="3615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3" name="Text Box 33">
            <a:extLst>
              <a:ext uri="{FF2B5EF4-FFF2-40B4-BE49-F238E27FC236}">
                <a16:creationId xmlns:a16="http://schemas.microsoft.com/office/drawing/2014/main" id="{84DBE315-9549-C469-78DC-1156672B6AC0}"/>
              </a:ext>
            </a:extLst>
          </p:cNvPr>
          <p:cNvSpPr txBox="1">
            <a:spLocks noChangeArrowheads="1"/>
          </p:cNvSpPr>
          <p:nvPr/>
        </p:nvSpPr>
        <p:spPr bwMode="auto">
          <a:xfrm>
            <a:off x="5139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4" name="Text Box 34">
            <a:extLst>
              <a:ext uri="{FF2B5EF4-FFF2-40B4-BE49-F238E27FC236}">
                <a16:creationId xmlns:a16="http://schemas.microsoft.com/office/drawing/2014/main" id="{C11A56E8-E3DF-4FFA-E1A8-4A7FDD0846E7}"/>
              </a:ext>
            </a:extLst>
          </p:cNvPr>
          <p:cNvSpPr txBox="1">
            <a:spLocks noChangeArrowheads="1"/>
          </p:cNvSpPr>
          <p:nvPr/>
        </p:nvSpPr>
        <p:spPr bwMode="auto">
          <a:xfrm>
            <a:off x="5596859" y="42546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5">
            <a:extLst>
              <a:ext uri="{FF2B5EF4-FFF2-40B4-BE49-F238E27FC236}">
                <a16:creationId xmlns:a16="http://schemas.microsoft.com/office/drawing/2014/main" id="{2F3E53F4-FB29-8C9B-83F8-7AA9EFD09E2C}"/>
              </a:ext>
            </a:extLst>
          </p:cNvPr>
          <p:cNvSpPr txBox="1">
            <a:spLocks noChangeArrowheads="1"/>
          </p:cNvSpPr>
          <p:nvPr/>
        </p:nvSpPr>
        <p:spPr bwMode="auto">
          <a:xfrm>
            <a:off x="3996659" y="40419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6" name="Text Box 36">
            <a:extLst>
              <a:ext uri="{FF2B5EF4-FFF2-40B4-BE49-F238E27FC236}">
                <a16:creationId xmlns:a16="http://schemas.microsoft.com/office/drawing/2014/main" id="{DF9E0B49-B33D-42E7-480D-83BB304F0A70}"/>
              </a:ext>
            </a:extLst>
          </p:cNvPr>
          <p:cNvSpPr txBox="1">
            <a:spLocks noChangeArrowheads="1"/>
          </p:cNvSpPr>
          <p:nvPr/>
        </p:nvSpPr>
        <p:spPr bwMode="auto">
          <a:xfrm>
            <a:off x="2472659" y="31275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2"/>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2"/>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spTree>
    <p:extLst>
      <p:ext uri="{BB962C8B-B14F-4D97-AF65-F5344CB8AC3E}">
        <p14:creationId xmlns:p14="http://schemas.microsoft.com/office/powerpoint/2010/main" val="1987653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102A-599F-0491-C103-9C59918BF639}"/>
              </a:ext>
            </a:extLst>
          </p:cNvPr>
          <p:cNvSpPr>
            <a:spLocks noGrp="1"/>
          </p:cNvSpPr>
          <p:nvPr>
            <p:ph type="title"/>
          </p:nvPr>
        </p:nvSpPr>
        <p:spPr/>
        <p:txBody>
          <a:bodyPr/>
          <a:lstStyle/>
          <a:p>
            <a:r>
              <a:rPr lang="en-US" dirty="0"/>
              <a:t>Visit vertex A </a:t>
            </a:r>
            <a:endParaRPr lang="en-SE" dirty="0"/>
          </a:p>
        </p:txBody>
      </p:sp>
      <p:sp>
        <p:nvSpPr>
          <p:cNvPr id="3" name="Content Placeholder 2">
            <a:extLst>
              <a:ext uri="{FF2B5EF4-FFF2-40B4-BE49-F238E27FC236}">
                <a16:creationId xmlns:a16="http://schemas.microsoft.com/office/drawing/2014/main" id="{081E34A0-5FE8-2A93-533E-F89F096A314C}"/>
              </a:ext>
            </a:extLst>
          </p:cNvPr>
          <p:cNvSpPr>
            <a:spLocks noGrp="1"/>
          </p:cNvSpPr>
          <p:nvPr>
            <p:ph idx="1"/>
          </p:nvPr>
        </p:nvSpPr>
        <p:spPr/>
        <p:txBody>
          <a:bodyPr/>
          <a:lstStyle/>
          <a:p>
            <a:endParaRPr lang="en-SE" dirty="0"/>
          </a:p>
        </p:txBody>
      </p:sp>
      <p:grpSp>
        <p:nvGrpSpPr>
          <p:cNvPr id="76" name="Group 5">
            <a:extLst>
              <a:ext uri="{FF2B5EF4-FFF2-40B4-BE49-F238E27FC236}">
                <a16:creationId xmlns:a16="http://schemas.microsoft.com/office/drawing/2014/main" id="{593B3B1F-69BD-4834-1F36-42BF38115A86}"/>
              </a:ext>
            </a:extLst>
          </p:cNvPr>
          <p:cNvGrpSpPr>
            <a:grpSpLocks/>
          </p:cNvGrpSpPr>
          <p:nvPr/>
        </p:nvGrpSpPr>
        <p:grpSpPr bwMode="auto">
          <a:xfrm>
            <a:off x="3172577" y="2728506"/>
            <a:ext cx="533400" cy="533400"/>
            <a:chOff x="1824" y="2736"/>
            <a:chExt cx="336" cy="336"/>
          </a:xfrm>
        </p:grpSpPr>
        <p:sp>
          <p:nvSpPr>
            <p:cNvPr id="77" name="Oval 6">
              <a:extLst>
                <a:ext uri="{FF2B5EF4-FFF2-40B4-BE49-F238E27FC236}">
                  <a16:creationId xmlns:a16="http://schemas.microsoft.com/office/drawing/2014/main" id="{8818DA92-8013-6A62-A0BF-E84DC27936A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Text Box 7">
              <a:extLst>
                <a:ext uri="{FF2B5EF4-FFF2-40B4-BE49-F238E27FC236}">
                  <a16:creationId xmlns:a16="http://schemas.microsoft.com/office/drawing/2014/main" id="{529FD540-5161-B199-AC5C-08F1F6492F9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79" name="Group 8">
            <a:extLst>
              <a:ext uri="{FF2B5EF4-FFF2-40B4-BE49-F238E27FC236}">
                <a16:creationId xmlns:a16="http://schemas.microsoft.com/office/drawing/2014/main" id="{8097E20D-8949-D410-2B00-73E094411A46}"/>
              </a:ext>
            </a:extLst>
          </p:cNvPr>
          <p:cNvGrpSpPr>
            <a:grpSpLocks/>
          </p:cNvGrpSpPr>
          <p:nvPr/>
        </p:nvGrpSpPr>
        <p:grpSpPr bwMode="auto">
          <a:xfrm>
            <a:off x="3172577" y="4404906"/>
            <a:ext cx="533400" cy="533400"/>
            <a:chOff x="1824" y="2736"/>
            <a:chExt cx="336" cy="336"/>
          </a:xfrm>
        </p:grpSpPr>
        <p:sp>
          <p:nvSpPr>
            <p:cNvPr id="80" name="Oval 9">
              <a:extLst>
                <a:ext uri="{FF2B5EF4-FFF2-40B4-BE49-F238E27FC236}">
                  <a16:creationId xmlns:a16="http://schemas.microsoft.com/office/drawing/2014/main" id="{480B78A2-9422-4A02-F36C-85785D66FF1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10">
              <a:extLst>
                <a:ext uri="{FF2B5EF4-FFF2-40B4-BE49-F238E27FC236}">
                  <a16:creationId xmlns:a16="http://schemas.microsoft.com/office/drawing/2014/main" id="{D56EBF25-0897-192D-952B-4C24CDF085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82" name="Group 11">
            <a:extLst>
              <a:ext uri="{FF2B5EF4-FFF2-40B4-BE49-F238E27FC236}">
                <a16:creationId xmlns:a16="http://schemas.microsoft.com/office/drawing/2014/main" id="{5824D73F-60C7-A5B9-B675-94B5B9965951}"/>
              </a:ext>
            </a:extLst>
          </p:cNvPr>
          <p:cNvGrpSpPr>
            <a:grpSpLocks/>
          </p:cNvGrpSpPr>
          <p:nvPr/>
        </p:nvGrpSpPr>
        <p:grpSpPr bwMode="auto">
          <a:xfrm>
            <a:off x="4696577" y="4404906"/>
            <a:ext cx="533400" cy="533400"/>
            <a:chOff x="1824" y="2736"/>
            <a:chExt cx="336" cy="336"/>
          </a:xfrm>
        </p:grpSpPr>
        <p:sp>
          <p:nvSpPr>
            <p:cNvPr id="83" name="Oval 12">
              <a:extLst>
                <a:ext uri="{FF2B5EF4-FFF2-40B4-BE49-F238E27FC236}">
                  <a16:creationId xmlns:a16="http://schemas.microsoft.com/office/drawing/2014/main" id="{401E6662-1C32-5A2F-F947-31F9D9C163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3">
              <a:extLst>
                <a:ext uri="{FF2B5EF4-FFF2-40B4-BE49-F238E27FC236}">
                  <a16:creationId xmlns:a16="http://schemas.microsoft.com/office/drawing/2014/main" id="{2E76C553-7E8C-BC25-D4E0-8E4E74394DD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85" name="Group 14">
            <a:extLst>
              <a:ext uri="{FF2B5EF4-FFF2-40B4-BE49-F238E27FC236}">
                <a16:creationId xmlns:a16="http://schemas.microsoft.com/office/drawing/2014/main" id="{7E0111B5-B963-FD00-D13D-36C40A226864}"/>
              </a:ext>
            </a:extLst>
          </p:cNvPr>
          <p:cNvGrpSpPr>
            <a:grpSpLocks/>
          </p:cNvGrpSpPr>
          <p:nvPr/>
        </p:nvGrpSpPr>
        <p:grpSpPr bwMode="auto">
          <a:xfrm>
            <a:off x="4696577" y="2728506"/>
            <a:ext cx="533400" cy="533400"/>
            <a:chOff x="1824" y="2736"/>
            <a:chExt cx="336" cy="336"/>
          </a:xfrm>
        </p:grpSpPr>
        <p:sp>
          <p:nvSpPr>
            <p:cNvPr id="86" name="Oval 15">
              <a:extLst>
                <a:ext uri="{FF2B5EF4-FFF2-40B4-BE49-F238E27FC236}">
                  <a16:creationId xmlns:a16="http://schemas.microsoft.com/office/drawing/2014/main" id="{700756FC-DBC6-ABBD-C503-D7245212B7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Text Box 16">
              <a:extLst>
                <a:ext uri="{FF2B5EF4-FFF2-40B4-BE49-F238E27FC236}">
                  <a16:creationId xmlns:a16="http://schemas.microsoft.com/office/drawing/2014/main" id="{A837EF01-18B4-D539-F04A-8C1425BC28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88" name="Line 17">
            <a:extLst>
              <a:ext uri="{FF2B5EF4-FFF2-40B4-BE49-F238E27FC236}">
                <a16:creationId xmlns:a16="http://schemas.microsoft.com/office/drawing/2014/main" id="{94F3EE2C-69BD-8FAE-09FC-5719022425D4}"/>
              </a:ext>
            </a:extLst>
          </p:cNvPr>
          <p:cNvSpPr>
            <a:spLocks noChangeShapeType="1"/>
          </p:cNvSpPr>
          <p:nvPr/>
        </p:nvSpPr>
        <p:spPr bwMode="auto">
          <a:xfrm flipV="1">
            <a:off x="2486777" y="3109506"/>
            <a:ext cx="68580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89" name="Line 18">
            <a:extLst>
              <a:ext uri="{FF2B5EF4-FFF2-40B4-BE49-F238E27FC236}">
                <a16:creationId xmlns:a16="http://schemas.microsoft.com/office/drawing/2014/main" id="{F8CFB6ED-DC36-45D3-6880-1439803830F4}"/>
              </a:ext>
            </a:extLst>
          </p:cNvPr>
          <p:cNvSpPr>
            <a:spLocks noChangeShapeType="1"/>
          </p:cNvSpPr>
          <p:nvPr/>
        </p:nvSpPr>
        <p:spPr bwMode="auto">
          <a:xfrm>
            <a:off x="2486777" y="4100106"/>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90" name="Line 19">
            <a:extLst>
              <a:ext uri="{FF2B5EF4-FFF2-40B4-BE49-F238E27FC236}">
                <a16:creationId xmlns:a16="http://schemas.microsoft.com/office/drawing/2014/main" id="{70F7D338-F74F-2659-24BF-3008C22CD83E}"/>
              </a:ext>
            </a:extLst>
          </p:cNvPr>
          <p:cNvSpPr>
            <a:spLocks noChangeShapeType="1"/>
          </p:cNvSpPr>
          <p:nvPr/>
        </p:nvSpPr>
        <p:spPr bwMode="auto">
          <a:xfrm>
            <a:off x="3705977" y="47097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Line 20">
            <a:extLst>
              <a:ext uri="{FF2B5EF4-FFF2-40B4-BE49-F238E27FC236}">
                <a16:creationId xmlns:a16="http://schemas.microsoft.com/office/drawing/2014/main" id="{64D1B405-D91E-6737-518A-53EF843F66B1}"/>
              </a:ext>
            </a:extLst>
          </p:cNvPr>
          <p:cNvSpPr>
            <a:spLocks noChangeShapeType="1"/>
          </p:cNvSpPr>
          <p:nvPr/>
        </p:nvSpPr>
        <p:spPr bwMode="auto">
          <a:xfrm flipV="1">
            <a:off x="5001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21">
            <a:extLst>
              <a:ext uri="{FF2B5EF4-FFF2-40B4-BE49-F238E27FC236}">
                <a16:creationId xmlns:a16="http://schemas.microsoft.com/office/drawing/2014/main" id="{DBDA837D-DEFD-F512-B5A0-DC72247F475B}"/>
              </a:ext>
            </a:extLst>
          </p:cNvPr>
          <p:cNvSpPr>
            <a:spLocks noChangeShapeType="1"/>
          </p:cNvSpPr>
          <p:nvPr/>
        </p:nvSpPr>
        <p:spPr bwMode="auto">
          <a:xfrm flipV="1">
            <a:off x="3477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Line 22">
            <a:extLst>
              <a:ext uri="{FF2B5EF4-FFF2-40B4-BE49-F238E27FC236}">
                <a16:creationId xmlns:a16="http://schemas.microsoft.com/office/drawing/2014/main" id="{54935685-D708-2682-C453-471A31A1CFE0}"/>
              </a:ext>
            </a:extLst>
          </p:cNvPr>
          <p:cNvSpPr>
            <a:spLocks noChangeShapeType="1"/>
          </p:cNvSpPr>
          <p:nvPr/>
        </p:nvSpPr>
        <p:spPr bwMode="auto">
          <a:xfrm>
            <a:off x="3705977" y="29571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 name="Line 23">
            <a:extLst>
              <a:ext uri="{FF2B5EF4-FFF2-40B4-BE49-F238E27FC236}">
                <a16:creationId xmlns:a16="http://schemas.microsoft.com/office/drawing/2014/main" id="{DAF7F894-9D67-2F31-629D-ED21734994FC}"/>
              </a:ext>
            </a:extLst>
          </p:cNvPr>
          <p:cNvSpPr>
            <a:spLocks noChangeShapeType="1"/>
          </p:cNvSpPr>
          <p:nvPr/>
        </p:nvSpPr>
        <p:spPr bwMode="auto">
          <a:xfrm>
            <a:off x="3629777" y="3185706"/>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 name="Text Box 24">
            <a:extLst>
              <a:ext uri="{FF2B5EF4-FFF2-40B4-BE49-F238E27FC236}">
                <a16:creationId xmlns:a16="http://schemas.microsoft.com/office/drawing/2014/main" id="{D3E87FA6-EAB6-33E4-1D7D-C18ACDDF536B}"/>
              </a:ext>
            </a:extLst>
          </p:cNvPr>
          <p:cNvSpPr txBox="1">
            <a:spLocks noChangeArrowheads="1"/>
          </p:cNvSpPr>
          <p:nvPr/>
        </p:nvSpPr>
        <p:spPr bwMode="auto">
          <a:xfrm>
            <a:off x="2486777" y="4342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6" name="Text Box 25">
            <a:extLst>
              <a:ext uri="{FF2B5EF4-FFF2-40B4-BE49-F238E27FC236}">
                <a16:creationId xmlns:a16="http://schemas.microsoft.com/office/drawing/2014/main" id="{ED649C60-FC96-10A2-016B-79257546DEDA}"/>
              </a:ext>
            </a:extLst>
          </p:cNvPr>
          <p:cNvSpPr txBox="1">
            <a:spLocks noChangeArrowheads="1"/>
          </p:cNvSpPr>
          <p:nvPr/>
        </p:nvSpPr>
        <p:spPr bwMode="auto">
          <a:xfrm>
            <a:off x="3172577" y="36429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7" name="Text Box 26">
            <a:extLst>
              <a:ext uri="{FF2B5EF4-FFF2-40B4-BE49-F238E27FC236}">
                <a16:creationId xmlns:a16="http://schemas.microsoft.com/office/drawing/2014/main" id="{4739DB03-545D-A2CE-9D87-7961D85CAEDE}"/>
              </a:ext>
            </a:extLst>
          </p:cNvPr>
          <p:cNvSpPr txBox="1">
            <a:spLocks noChangeArrowheads="1"/>
          </p:cNvSpPr>
          <p:nvPr/>
        </p:nvSpPr>
        <p:spPr bwMode="auto">
          <a:xfrm>
            <a:off x="2486777" y="30333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8" name="Text Box 27">
            <a:extLst>
              <a:ext uri="{FF2B5EF4-FFF2-40B4-BE49-F238E27FC236}">
                <a16:creationId xmlns:a16="http://schemas.microsoft.com/office/drawing/2014/main" id="{FEC6404D-9FC2-1FB8-47E5-0CBF8FDA8367}"/>
              </a:ext>
            </a:extLst>
          </p:cNvPr>
          <p:cNvSpPr txBox="1">
            <a:spLocks noChangeArrowheads="1"/>
          </p:cNvSpPr>
          <p:nvPr/>
        </p:nvSpPr>
        <p:spPr bwMode="auto">
          <a:xfrm>
            <a:off x="4086977" y="25761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9" name="Text Box 28">
            <a:extLst>
              <a:ext uri="{FF2B5EF4-FFF2-40B4-BE49-F238E27FC236}">
                <a16:creationId xmlns:a16="http://schemas.microsoft.com/office/drawing/2014/main" id="{C6E16F21-001E-4CD8-723A-01BFD5166216}"/>
              </a:ext>
            </a:extLst>
          </p:cNvPr>
          <p:cNvSpPr txBox="1">
            <a:spLocks noChangeArrowheads="1"/>
          </p:cNvSpPr>
          <p:nvPr/>
        </p:nvSpPr>
        <p:spPr bwMode="auto">
          <a:xfrm>
            <a:off x="5077577" y="3580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00" name="Text Box 29">
            <a:extLst>
              <a:ext uri="{FF2B5EF4-FFF2-40B4-BE49-F238E27FC236}">
                <a16:creationId xmlns:a16="http://schemas.microsoft.com/office/drawing/2014/main" id="{400FF7C2-CCD5-3D28-77A1-3CBE8B069605}"/>
              </a:ext>
            </a:extLst>
          </p:cNvPr>
          <p:cNvSpPr txBox="1">
            <a:spLocks noChangeArrowheads="1"/>
          </p:cNvSpPr>
          <p:nvPr/>
        </p:nvSpPr>
        <p:spPr bwMode="auto">
          <a:xfrm>
            <a:off x="4163177" y="34285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01" name="Text Box 30">
            <a:extLst>
              <a:ext uri="{FF2B5EF4-FFF2-40B4-BE49-F238E27FC236}">
                <a16:creationId xmlns:a16="http://schemas.microsoft.com/office/drawing/2014/main" id="{532770A0-6AA2-8BEA-D947-DBCC975F1E18}"/>
              </a:ext>
            </a:extLst>
          </p:cNvPr>
          <p:cNvSpPr txBox="1">
            <a:spLocks noChangeArrowheads="1"/>
          </p:cNvSpPr>
          <p:nvPr/>
        </p:nvSpPr>
        <p:spPr bwMode="auto">
          <a:xfrm>
            <a:off x="4086977" y="4723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102" name="Text Box 32">
            <a:extLst>
              <a:ext uri="{FF2B5EF4-FFF2-40B4-BE49-F238E27FC236}">
                <a16:creationId xmlns:a16="http://schemas.microsoft.com/office/drawing/2014/main" id="{EF1F0D6F-A927-B803-221A-FE7A2C434340}"/>
              </a:ext>
            </a:extLst>
          </p:cNvPr>
          <p:cNvSpPr txBox="1">
            <a:spLocks noChangeArrowheads="1"/>
          </p:cNvSpPr>
          <p:nvPr/>
        </p:nvSpPr>
        <p:spPr bwMode="auto">
          <a:xfrm>
            <a:off x="3248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103" name="Text Box 33">
            <a:extLst>
              <a:ext uri="{FF2B5EF4-FFF2-40B4-BE49-F238E27FC236}">
                <a16:creationId xmlns:a16="http://schemas.microsoft.com/office/drawing/2014/main" id="{3A8AF8B6-6BB5-1815-D511-C287AF563D8D}"/>
              </a:ext>
            </a:extLst>
          </p:cNvPr>
          <p:cNvSpPr txBox="1">
            <a:spLocks noChangeArrowheads="1"/>
          </p:cNvSpPr>
          <p:nvPr/>
        </p:nvSpPr>
        <p:spPr bwMode="auto">
          <a:xfrm>
            <a:off x="4772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4" name="Text Box 34">
            <a:extLst>
              <a:ext uri="{FF2B5EF4-FFF2-40B4-BE49-F238E27FC236}">
                <a16:creationId xmlns:a16="http://schemas.microsoft.com/office/drawing/2014/main" id="{3526F24C-0A34-1336-4B9C-27B52421007E}"/>
              </a:ext>
            </a:extLst>
          </p:cNvPr>
          <p:cNvSpPr txBox="1">
            <a:spLocks noChangeArrowheads="1"/>
          </p:cNvSpPr>
          <p:nvPr/>
        </p:nvSpPr>
        <p:spPr bwMode="auto">
          <a:xfrm>
            <a:off x="5229977" y="43890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5" name="Text Box 35">
            <a:extLst>
              <a:ext uri="{FF2B5EF4-FFF2-40B4-BE49-F238E27FC236}">
                <a16:creationId xmlns:a16="http://schemas.microsoft.com/office/drawing/2014/main" id="{8B9E853D-DFA1-283B-FFC4-0D06651A08DA}"/>
              </a:ext>
            </a:extLst>
          </p:cNvPr>
          <p:cNvSpPr txBox="1">
            <a:spLocks noChangeArrowheads="1"/>
          </p:cNvSpPr>
          <p:nvPr/>
        </p:nvSpPr>
        <p:spPr bwMode="auto">
          <a:xfrm>
            <a:off x="3629777" y="41763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1</a:t>
            </a:r>
          </a:p>
        </p:txBody>
      </p:sp>
      <p:sp>
        <p:nvSpPr>
          <p:cNvPr id="106" name="Text Box 36">
            <a:extLst>
              <a:ext uri="{FF2B5EF4-FFF2-40B4-BE49-F238E27FC236}">
                <a16:creationId xmlns:a16="http://schemas.microsoft.com/office/drawing/2014/main" id="{9C27D90A-3068-4275-7399-2921982489BE}"/>
              </a:ext>
            </a:extLst>
          </p:cNvPr>
          <p:cNvSpPr txBox="1">
            <a:spLocks noChangeArrowheads="1"/>
          </p:cNvSpPr>
          <p:nvPr/>
        </p:nvSpPr>
        <p:spPr bwMode="auto">
          <a:xfrm>
            <a:off x="2105777" y="32619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grpSp>
        <p:nvGrpSpPr>
          <p:cNvPr id="113" name="Group 3">
            <a:extLst>
              <a:ext uri="{FF2B5EF4-FFF2-40B4-BE49-F238E27FC236}">
                <a16:creationId xmlns:a16="http://schemas.microsoft.com/office/drawing/2014/main" id="{5AF3C362-86B0-F979-46A8-01CBDD1102EF}"/>
              </a:ext>
            </a:extLst>
          </p:cNvPr>
          <p:cNvGrpSpPr>
            <a:grpSpLocks/>
          </p:cNvGrpSpPr>
          <p:nvPr/>
        </p:nvGrpSpPr>
        <p:grpSpPr bwMode="auto">
          <a:xfrm>
            <a:off x="1991477" y="3658781"/>
            <a:ext cx="533400" cy="533400"/>
            <a:chOff x="1824" y="2736"/>
            <a:chExt cx="336" cy="336"/>
          </a:xfrm>
        </p:grpSpPr>
        <p:sp>
          <p:nvSpPr>
            <p:cNvPr id="114" name="Oval 4">
              <a:extLst>
                <a:ext uri="{FF2B5EF4-FFF2-40B4-BE49-F238E27FC236}">
                  <a16:creationId xmlns:a16="http://schemas.microsoft.com/office/drawing/2014/main" id="{EFC2A8CB-B375-ADED-011F-0D2B404751D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5" name="Text Box 5">
              <a:extLst>
                <a:ext uri="{FF2B5EF4-FFF2-40B4-BE49-F238E27FC236}">
                  <a16:creationId xmlns:a16="http://schemas.microsoft.com/office/drawing/2014/main" id="{E972A5FD-E251-7388-D3DE-B4C2AF7BAC1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spTree>
    <p:extLst>
      <p:ext uri="{BB962C8B-B14F-4D97-AF65-F5344CB8AC3E}">
        <p14:creationId xmlns:p14="http://schemas.microsoft.com/office/powerpoint/2010/main" val="3510382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F6D1-D76F-2F60-EB90-4A4DF11F7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D33E4-C57E-E199-B03F-AE20619C5AE3}"/>
              </a:ext>
            </a:extLst>
          </p:cNvPr>
          <p:cNvSpPr>
            <a:spLocks noGrp="1"/>
          </p:cNvSpPr>
          <p:nvPr>
            <p:ph type="title"/>
          </p:nvPr>
        </p:nvSpPr>
        <p:spPr/>
        <p:txBody>
          <a:bodyPr/>
          <a:lstStyle/>
          <a:p>
            <a:r>
              <a:rPr lang="en-US" dirty="0"/>
              <a:t>Visit vertex C </a:t>
            </a:r>
            <a:endParaRPr lang="en-SE" dirty="0"/>
          </a:p>
        </p:txBody>
      </p:sp>
      <p:sp>
        <p:nvSpPr>
          <p:cNvPr id="3" name="Content Placeholder 2">
            <a:extLst>
              <a:ext uri="{FF2B5EF4-FFF2-40B4-BE49-F238E27FC236}">
                <a16:creationId xmlns:a16="http://schemas.microsoft.com/office/drawing/2014/main" id="{8B094A71-461C-26E4-FCF9-C17C5A0D7EDD}"/>
              </a:ext>
            </a:extLst>
          </p:cNvPr>
          <p:cNvSpPr>
            <a:spLocks noGrp="1"/>
          </p:cNvSpPr>
          <p:nvPr>
            <p:ph idx="1"/>
          </p:nvPr>
        </p:nvSpPr>
        <p:spPr/>
        <p:txBody>
          <a:bodyPr/>
          <a:lstStyle/>
          <a:p>
            <a:endParaRPr lang="en-SE" dirty="0"/>
          </a:p>
        </p:txBody>
      </p:sp>
      <mc:AlternateContent xmlns:mc="http://schemas.openxmlformats.org/markup-compatibility/2006" xmlns:a14="http://schemas.microsoft.com/office/drawing/2010/main">
        <mc:Choice Requires="a14">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Choice>
        <mc:Fallback xmlns="">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Fallback>
      </mc:AlternateContent>
      <p:sp>
        <p:nvSpPr>
          <p:cNvPr id="4" name="Text Box 2">
            <a:extLst>
              <a:ext uri="{FF2B5EF4-FFF2-40B4-BE49-F238E27FC236}">
                <a16:creationId xmlns:a16="http://schemas.microsoft.com/office/drawing/2014/main" id="{5B5CEA81-438E-1527-A2BC-7414B1014055}"/>
              </a:ext>
            </a:extLst>
          </p:cNvPr>
          <p:cNvSpPr txBox="1">
            <a:spLocks noChangeArrowheads="1"/>
          </p:cNvSpPr>
          <p:nvPr/>
        </p:nvSpPr>
        <p:spPr bwMode="auto">
          <a:xfrm>
            <a:off x="2432348" y="28876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4E891E02-074F-6FF7-BC33-7E8ACE519A38}"/>
              </a:ext>
            </a:extLst>
          </p:cNvPr>
          <p:cNvGrpSpPr>
            <a:grpSpLocks/>
          </p:cNvGrpSpPr>
          <p:nvPr/>
        </p:nvGrpSpPr>
        <p:grpSpPr bwMode="auto">
          <a:xfrm>
            <a:off x="1975148" y="3497239"/>
            <a:ext cx="533400" cy="533400"/>
            <a:chOff x="1824" y="2736"/>
            <a:chExt cx="336" cy="336"/>
          </a:xfrm>
        </p:grpSpPr>
        <p:sp>
          <p:nvSpPr>
            <p:cNvPr id="6" name="Oval 4">
              <a:extLst>
                <a:ext uri="{FF2B5EF4-FFF2-40B4-BE49-F238E27FC236}">
                  <a16:creationId xmlns:a16="http://schemas.microsoft.com/office/drawing/2014/main" id="{B62D270F-1A6E-4E89-D415-BD779294C5D2}"/>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207205B-2023-900F-61BD-736330236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774D10D1-5385-AEE6-F502-F898FDA32DEE}"/>
              </a:ext>
            </a:extLst>
          </p:cNvPr>
          <p:cNvGrpSpPr>
            <a:grpSpLocks/>
          </p:cNvGrpSpPr>
          <p:nvPr/>
        </p:nvGrpSpPr>
        <p:grpSpPr bwMode="auto">
          <a:xfrm>
            <a:off x="3118148" y="2582839"/>
            <a:ext cx="533400" cy="533400"/>
            <a:chOff x="1824" y="2736"/>
            <a:chExt cx="336" cy="336"/>
          </a:xfrm>
        </p:grpSpPr>
        <p:sp>
          <p:nvSpPr>
            <p:cNvPr id="9" name="Oval 7">
              <a:extLst>
                <a:ext uri="{FF2B5EF4-FFF2-40B4-BE49-F238E27FC236}">
                  <a16:creationId xmlns:a16="http://schemas.microsoft.com/office/drawing/2014/main" id="{E25F6DD9-E177-8EDC-F257-36E8996A7C9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78BBC6E2-FE3D-5026-E1B3-FC7667582F3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4" name="Group 12">
            <a:extLst>
              <a:ext uri="{FF2B5EF4-FFF2-40B4-BE49-F238E27FC236}">
                <a16:creationId xmlns:a16="http://schemas.microsoft.com/office/drawing/2014/main" id="{D0F0463B-C140-1C72-8A50-C694254234F5}"/>
              </a:ext>
            </a:extLst>
          </p:cNvPr>
          <p:cNvGrpSpPr>
            <a:grpSpLocks/>
          </p:cNvGrpSpPr>
          <p:nvPr/>
        </p:nvGrpSpPr>
        <p:grpSpPr bwMode="auto">
          <a:xfrm>
            <a:off x="4642148" y="4259239"/>
            <a:ext cx="533400" cy="533400"/>
            <a:chOff x="1824" y="2736"/>
            <a:chExt cx="336" cy="336"/>
          </a:xfrm>
        </p:grpSpPr>
        <p:sp>
          <p:nvSpPr>
            <p:cNvPr id="15" name="Oval 13">
              <a:extLst>
                <a:ext uri="{FF2B5EF4-FFF2-40B4-BE49-F238E27FC236}">
                  <a16:creationId xmlns:a16="http://schemas.microsoft.com/office/drawing/2014/main" id="{10A5FBBA-6842-D455-5734-174C1F9C0B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AA097443-A4EE-5BA9-EB72-4F13B9E5824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22B5BBD4-7420-B7F4-D95E-2BDA476B0593}"/>
              </a:ext>
            </a:extLst>
          </p:cNvPr>
          <p:cNvGrpSpPr>
            <a:grpSpLocks/>
          </p:cNvGrpSpPr>
          <p:nvPr/>
        </p:nvGrpSpPr>
        <p:grpSpPr bwMode="auto">
          <a:xfrm>
            <a:off x="4642148" y="2582839"/>
            <a:ext cx="533400" cy="533400"/>
            <a:chOff x="1824" y="2736"/>
            <a:chExt cx="336" cy="336"/>
          </a:xfrm>
        </p:grpSpPr>
        <p:sp>
          <p:nvSpPr>
            <p:cNvPr id="18" name="Oval 16">
              <a:extLst>
                <a:ext uri="{FF2B5EF4-FFF2-40B4-BE49-F238E27FC236}">
                  <a16:creationId xmlns:a16="http://schemas.microsoft.com/office/drawing/2014/main" id="{C47148C0-0251-4724-C932-CF2A26F87C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D39C3AB8-5F6B-B0C6-A686-6455E2A391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4C6A33E8-80DF-2A97-FDB3-FD411C4A4DD6}"/>
              </a:ext>
            </a:extLst>
          </p:cNvPr>
          <p:cNvSpPr>
            <a:spLocks noChangeShapeType="1"/>
          </p:cNvSpPr>
          <p:nvPr/>
        </p:nvSpPr>
        <p:spPr bwMode="auto">
          <a:xfrm flipV="1">
            <a:off x="2432348" y="2963839"/>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AB7266AD-50AD-4BB6-E0F1-715FEC592FFD}"/>
              </a:ext>
            </a:extLst>
          </p:cNvPr>
          <p:cNvSpPr>
            <a:spLocks noChangeShapeType="1"/>
          </p:cNvSpPr>
          <p:nvPr/>
        </p:nvSpPr>
        <p:spPr bwMode="auto">
          <a:xfrm>
            <a:off x="2432348" y="3954439"/>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2" name="Line 20">
            <a:extLst>
              <a:ext uri="{FF2B5EF4-FFF2-40B4-BE49-F238E27FC236}">
                <a16:creationId xmlns:a16="http://schemas.microsoft.com/office/drawing/2014/main" id="{AC006E53-F460-50F2-0B35-36CD11209CFE}"/>
              </a:ext>
            </a:extLst>
          </p:cNvPr>
          <p:cNvSpPr>
            <a:spLocks noChangeShapeType="1"/>
          </p:cNvSpPr>
          <p:nvPr/>
        </p:nvSpPr>
        <p:spPr bwMode="auto">
          <a:xfrm>
            <a:off x="3651548" y="4564039"/>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3" name="Line 21">
            <a:extLst>
              <a:ext uri="{FF2B5EF4-FFF2-40B4-BE49-F238E27FC236}">
                <a16:creationId xmlns:a16="http://schemas.microsoft.com/office/drawing/2014/main" id="{948F8EF8-E9A7-4AF7-F631-F83D53ED1BBC}"/>
              </a:ext>
            </a:extLst>
          </p:cNvPr>
          <p:cNvSpPr>
            <a:spLocks noChangeShapeType="1"/>
          </p:cNvSpPr>
          <p:nvPr/>
        </p:nvSpPr>
        <p:spPr bwMode="auto">
          <a:xfrm flipV="1">
            <a:off x="4946948" y="3116239"/>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E038FD27-647E-6D14-6E6F-E0869E4EFC3E}"/>
              </a:ext>
            </a:extLst>
          </p:cNvPr>
          <p:cNvSpPr>
            <a:spLocks noChangeShapeType="1"/>
          </p:cNvSpPr>
          <p:nvPr/>
        </p:nvSpPr>
        <p:spPr bwMode="auto">
          <a:xfrm flipV="1">
            <a:off x="3422948" y="3116239"/>
            <a:ext cx="0" cy="1143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5" name="Line 23">
            <a:extLst>
              <a:ext uri="{FF2B5EF4-FFF2-40B4-BE49-F238E27FC236}">
                <a16:creationId xmlns:a16="http://schemas.microsoft.com/office/drawing/2014/main" id="{55E3A101-9F59-61FE-98F2-F25250E3B799}"/>
              </a:ext>
            </a:extLst>
          </p:cNvPr>
          <p:cNvSpPr>
            <a:spLocks noChangeShapeType="1"/>
          </p:cNvSpPr>
          <p:nvPr/>
        </p:nvSpPr>
        <p:spPr bwMode="auto">
          <a:xfrm>
            <a:off x="3651548" y="2811439"/>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DB914AD7-B942-D0F3-72D6-D722195BDBDA}"/>
              </a:ext>
            </a:extLst>
          </p:cNvPr>
          <p:cNvSpPr>
            <a:spLocks noChangeShapeType="1"/>
          </p:cNvSpPr>
          <p:nvPr/>
        </p:nvSpPr>
        <p:spPr bwMode="auto">
          <a:xfrm>
            <a:off x="3575348" y="3040039"/>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7A82D121-7C27-5307-7B1A-856CA7FC231A}"/>
              </a:ext>
            </a:extLst>
          </p:cNvPr>
          <p:cNvSpPr txBox="1">
            <a:spLocks noChangeArrowheads="1"/>
          </p:cNvSpPr>
          <p:nvPr/>
        </p:nvSpPr>
        <p:spPr bwMode="auto">
          <a:xfrm>
            <a:off x="2432348" y="4197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67D044A1-04F9-06BA-1BEC-C9F1C6A016EA}"/>
              </a:ext>
            </a:extLst>
          </p:cNvPr>
          <p:cNvSpPr txBox="1">
            <a:spLocks noChangeArrowheads="1"/>
          </p:cNvSpPr>
          <p:nvPr/>
        </p:nvSpPr>
        <p:spPr bwMode="auto">
          <a:xfrm>
            <a:off x="3118148" y="34972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2A2466EA-35AB-3756-B321-A5E31E2EC9FB}"/>
              </a:ext>
            </a:extLst>
          </p:cNvPr>
          <p:cNvSpPr txBox="1">
            <a:spLocks noChangeArrowheads="1"/>
          </p:cNvSpPr>
          <p:nvPr/>
        </p:nvSpPr>
        <p:spPr bwMode="auto">
          <a:xfrm>
            <a:off x="4032548" y="24304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B33D36CF-31D6-88A7-05F9-E69832CCE0C9}"/>
              </a:ext>
            </a:extLst>
          </p:cNvPr>
          <p:cNvSpPr txBox="1">
            <a:spLocks noChangeArrowheads="1"/>
          </p:cNvSpPr>
          <p:nvPr/>
        </p:nvSpPr>
        <p:spPr bwMode="auto">
          <a:xfrm>
            <a:off x="5023148" y="3435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E0CBEA83-34C0-945B-A733-29883E0A81CD}"/>
              </a:ext>
            </a:extLst>
          </p:cNvPr>
          <p:cNvSpPr txBox="1">
            <a:spLocks noChangeArrowheads="1"/>
          </p:cNvSpPr>
          <p:nvPr/>
        </p:nvSpPr>
        <p:spPr bwMode="auto">
          <a:xfrm>
            <a:off x="4108748" y="32829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A1D91540-7212-08C7-1FB7-E0A63161B5A4}"/>
              </a:ext>
            </a:extLst>
          </p:cNvPr>
          <p:cNvSpPr txBox="1">
            <a:spLocks noChangeArrowheads="1"/>
          </p:cNvSpPr>
          <p:nvPr/>
        </p:nvSpPr>
        <p:spPr bwMode="auto">
          <a:xfrm>
            <a:off x="4032548" y="4578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01727AAA-62C5-14DD-0B76-47FDCE57CC65}"/>
              </a:ext>
            </a:extLst>
          </p:cNvPr>
          <p:cNvSpPr txBox="1">
            <a:spLocks noChangeArrowheads="1"/>
          </p:cNvSpPr>
          <p:nvPr/>
        </p:nvSpPr>
        <p:spPr bwMode="auto">
          <a:xfrm>
            <a:off x="3194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dirty="0">
                <a:solidFill>
                  <a:srgbClr val="FF0000"/>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5A8FD46-7396-E179-7D31-868EB60C81DE}"/>
              </a:ext>
            </a:extLst>
          </p:cNvPr>
          <p:cNvSpPr txBox="1">
            <a:spLocks noChangeArrowheads="1"/>
          </p:cNvSpPr>
          <p:nvPr/>
        </p:nvSpPr>
        <p:spPr bwMode="auto">
          <a:xfrm>
            <a:off x="4718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4">
            <a:extLst>
              <a:ext uri="{FF2B5EF4-FFF2-40B4-BE49-F238E27FC236}">
                <a16:creationId xmlns:a16="http://schemas.microsoft.com/office/drawing/2014/main" id="{3439BFFF-24A7-34E7-1F4A-F579D074DDFA}"/>
              </a:ext>
            </a:extLst>
          </p:cNvPr>
          <p:cNvSpPr txBox="1">
            <a:spLocks noChangeArrowheads="1"/>
          </p:cNvSpPr>
          <p:nvPr/>
        </p:nvSpPr>
        <p:spPr bwMode="auto">
          <a:xfrm>
            <a:off x="5175548" y="42433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36" name="Text Box 35">
            <a:extLst>
              <a:ext uri="{FF2B5EF4-FFF2-40B4-BE49-F238E27FC236}">
                <a16:creationId xmlns:a16="http://schemas.microsoft.com/office/drawing/2014/main" id="{B3764893-C974-4CD5-CC16-72F54A5AE5F8}"/>
              </a:ext>
            </a:extLst>
          </p:cNvPr>
          <p:cNvSpPr txBox="1">
            <a:spLocks noChangeArrowheads="1"/>
          </p:cNvSpPr>
          <p:nvPr/>
        </p:nvSpPr>
        <p:spPr bwMode="auto">
          <a:xfrm>
            <a:off x="3575348" y="40306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7FEC8C22-9210-33D5-4230-2D1A2D30D826}"/>
              </a:ext>
            </a:extLst>
          </p:cNvPr>
          <p:cNvSpPr txBox="1">
            <a:spLocks noChangeArrowheads="1"/>
          </p:cNvSpPr>
          <p:nvPr/>
        </p:nvSpPr>
        <p:spPr bwMode="auto">
          <a:xfrm>
            <a:off x="2051348" y="31162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grpSp>
        <p:nvGrpSpPr>
          <p:cNvPr id="108" name="Group 9">
            <a:extLst>
              <a:ext uri="{FF2B5EF4-FFF2-40B4-BE49-F238E27FC236}">
                <a16:creationId xmlns:a16="http://schemas.microsoft.com/office/drawing/2014/main" id="{8BE5ABAC-EB6D-C4EA-D774-B01F6E59C4C2}"/>
              </a:ext>
            </a:extLst>
          </p:cNvPr>
          <p:cNvGrpSpPr>
            <a:grpSpLocks/>
          </p:cNvGrpSpPr>
          <p:nvPr/>
        </p:nvGrpSpPr>
        <p:grpSpPr bwMode="auto">
          <a:xfrm>
            <a:off x="3106653" y="4275114"/>
            <a:ext cx="533400" cy="533400"/>
            <a:chOff x="1824" y="2736"/>
            <a:chExt cx="336" cy="336"/>
          </a:xfrm>
        </p:grpSpPr>
        <p:sp>
          <p:nvSpPr>
            <p:cNvPr id="110" name="Oval 10">
              <a:extLst>
                <a:ext uri="{FF2B5EF4-FFF2-40B4-BE49-F238E27FC236}">
                  <a16:creationId xmlns:a16="http://schemas.microsoft.com/office/drawing/2014/main" id="{92D17854-B22F-E2A0-C5CA-57FC1561C3A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1">
              <a:extLst>
                <a:ext uri="{FF2B5EF4-FFF2-40B4-BE49-F238E27FC236}">
                  <a16:creationId xmlns:a16="http://schemas.microsoft.com/office/drawing/2014/main" id="{BDB65F90-1C2A-2D33-7848-B3CE8833F2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Tree>
    <p:extLst>
      <p:ext uri="{BB962C8B-B14F-4D97-AF65-F5344CB8AC3E}">
        <p14:creationId xmlns:p14="http://schemas.microsoft.com/office/powerpoint/2010/main" val="175407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5B69-3D8A-F9C1-4ACB-3B489A59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8AC7-8A27-5E39-416C-2A6D4C440D4E}"/>
              </a:ext>
            </a:extLst>
          </p:cNvPr>
          <p:cNvSpPr>
            <a:spLocks noGrp="1"/>
          </p:cNvSpPr>
          <p:nvPr>
            <p:ph type="title"/>
          </p:nvPr>
        </p:nvSpPr>
        <p:spPr/>
        <p:txBody>
          <a:bodyPr/>
          <a:lstStyle/>
          <a:p>
            <a:r>
              <a:rPr lang="en-US" dirty="0"/>
              <a:t>Visit vertex B </a:t>
            </a:r>
            <a:endParaRPr lang="en-SE" dirty="0"/>
          </a:p>
        </p:txBody>
      </p:sp>
      <p:sp>
        <p:nvSpPr>
          <p:cNvPr id="3" name="Content Placeholder 2">
            <a:extLst>
              <a:ext uri="{FF2B5EF4-FFF2-40B4-BE49-F238E27FC236}">
                <a16:creationId xmlns:a16="http://schemas.microsoft.com/office/drawing/2014/main" id="{24FE5887-16AB-1BFC-C7D1-F98E5ED49938}"/>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3D4DB03F-28CE-2823-1D32-3F5E2C2AAF62}"/>
              </a:ext>
            </a:extLst>
          </p:cNvPr>
          <p:cNvGraphicFramePr>
            <a:graphicFrameLocks/>
          </p:cNvGraphicFramePr>
          <p:nvPr>
            <p:extLst>
              <p:ext uri="{D42A27DB-BD31-4B8C-83A1-F6EECF244321}">
                <p14:modId xmlns:p14="http://schemas.microsoft.com/office/powerpoint/2010/main" val="380631862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p:sp>
        <p:nvSpPr>
          <p:cNvPr id="38" name="Text Box 2">
            <a:extLst>
              <a:ext uri="{FF2B5EF4-FFF2-40B4-BE49-F238E27FC236}">
                <a16:creationId xmlns:a16="http://schemas.microsoft.com/office/drawing/2014/main" id="{921E0892-F886-D139-3BB3-653987D951D6}"/>
              </a:ext>
            </a:extLst>
          </p:cNvPr>
          <p:cNvSpPr txBox="1">
            <a:spLocks noChangeArrowheads="1"/>
          </p:cNvSpPr>
          <p:nvPr/>
        </p:nvSpPr>
        <p:spPr bwMode="auto">
          <a:xfrm>
            <a:off x="2171700" y="28595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9FED22AB-E2F1-815B-DC5A-102EE793E6F2}"/>
              </a:ext>
            </a:extLst>
          </p:cNvPr>
          <p:cNvGrpSpPr>
            <a:grpSpLocks/>
          </p:cNvGrpSpPr>
          <p:nvPr/>
        </p:nvGrpSpPr>
        <p:grpSpPr bwMode="auto">
          <a:xfrm>
            <a:off x="1714500" y="3469142"/>
            <a:ext cx="533400" cy="533400"/>
            <a:chOff x="1824" y="2736"/>
            <a:chExt cx="336" cy="336"/>
          </a:xfrm>
        </p:grpSpPr>
        <p:sp>
          <p:nvSpPr>
            <p:cNvPr id="40" name="Oval 4">
              <a:extLst>
                <a:ext uri="{FF2B5EF4-FFF2-40B4-BE49-F238E27FC236}">
                  <a16:creationId xmlns:a16="http://schemas.microsoft.com/office/drawing/2014/main" id="{00B9C55D-A3E8-8DC6-F008-996A1DF0FF58}"/>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7833A76D-C3F6-B5B2-F41D-46A9B1974F3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66B87A0D-C548-6FE4-D7EA-06FA005DCC14}"/>
              </a:ext>
            </a:extLst>
          </p:cNvPr>
          <p:cNvGrpSpPr>
            <a:grpSpLocks/>
          </p:cNvGrpSpPr>
          <p:nvPr/>
        </p:nvGrpSpPr>
        <p:grpSpPr bwMode="auto">
          <a:xfrm>
            <a:off x="2857500" y="2554742"/>
            <a:ext cx="533400" cy="533400"/>
            <a:chOff x="1824" y="2736"/>
            <a:chExt cx="336" cy="336"/>
          </a:xfrm>
        </p:grpSpPr>
        <p:sp>
          <p:nvSpPr>
            <p:cNvPr id="43" name="Oval 7">
              <a:extLst>
                <a:ext uri="{FF2B5EF4-FFF2-40B4-BE49-F238E27FC236}">
                  <a16:creationId xmlns:a16="http://schemas.microsoft.com/office/drawing/2014/main" id="{671343D7-6969-A62A-A760-AC8EBEE79FA6}"/>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F65E7881-CBC4-1091-B31C-44A436B905F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19C47705-46A4-27C4-F6C2-169BA2FC2DFA}"/>
              </a:ext>
            </a:extLst>
          </p:cNvPr>
          <p:cNvGrpSpPr>
            <a:grpSpLocks/>
          </p:cNvGrpSpPr>
          <p:nvPr/>
        </p:nvGrpSpPr>
        <p:grpSpPr bwMode="auto">
          <a:xfrm>
            <a:off x="2857500" y="4231142"/>
            <a:ext cx="533400" cy="533400"/>
            <a:chOff x="1824" y="2736"/>
            <a:chExt cx="336" cy="336"/>
          </a:xfrm>
        </p:grpSpPr>
        <p:sp>
          <p:nvSpPr>
            <p:cNvPr id="46" name="Oval 10">
              <a:extLst>
                <a:ext uri="{FF2B5EF4-FFF2-40B4-BE49-F238E27FC236}">
                  <a16:creationId xmlns:a16="http://schemas.microsoft.com/office/drawing/2014/main" id="{AD07A799-B3AC-ADFF-51C2-4A892F9CCD1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A72464D3-664B-AA1D-21D0-048927D6ED6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174DAE27-8A2B-31D2-85D8-751BC34E84D1}"/>
              </a:ext>
            </a:extLst>
          </p:cNvPr>
          <p:cNvGrpSpPr>
            <a:grpSpLocks/>
          </p:cNvGrpSpPr>
          <p:nvPr/>
        </p:nvGrpSpPr>
        <p:grpSpPr bwMode="auto">
          <a:xfrm>
            <a:off x="4381500" y="4231142"/>
            <a:ext cx="533400" cy="533400"/>
            <a:chOff x="1824" y="2736"/>
            <a:chExt cx="336" cy="336"/>
          </a:xfrm>
        </p:grpSpPr>
        <p:sp>
          <p:nvSpPr>
            <p:cNvPr id="49" name="Oval 13">
              <a:extLst>
                <a:ext uri="{FF2B5EF4-FFF2-40B4-BE49-F238E27FC236}">
                  <a16:creationId xmlns:a16="http://schemas.microsoft.com/office/drawing/2014/main" id="{027B56FB-E2BB-E540-8263-8B5253DE9A3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C3EABBE2-DECA-3C19-7923-8CCF4ADA679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3E874619-9012-B992-724E-94D0912991A4}"/>
              </a:ext>
            </a:extLst>
          </p:cNvPr>
          <p:cNvGrpSpPr>
            <a:grpSpLocks/>
          </p:cNvGrpSpPr>
          <p:nvPr/>
        </p:nvGrpSpPr>
        <p:grpSpPr bwMode="auto">
          <a:xfrm>
            <a:off x="4381500" y="2554742"/>
            <a:ext cx="533400" cy="533400"/>
            <a:chOff x="1824" y="2736"/>
            <a:chExt cx="336" cy="336"/>
          </a:xfrm>
        </p:grpSpPr>
        <p:sp>
          <p:nvSpPr>
            <p:cNvPr id="52" name="Oval 16">
              <a:extLst>
                <a:ext uri="{FF2B5EF4-FFF2-40B4-BE49-F238E27FC236}">
                  <a16:creationId xmlns:a16="http://schemas.microsoft.com/office/drawing/2014/main" id="{38F6A1A2-EA89-E2C1-6532-1F18CFFBD5D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D3ABE57-624C-593A-46FE-52BB7D4764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D0A4A75B-36F9-2675-B374-C81AB7E22F40}"/>
              </a:ext>
            </a:extLst>
          </p:cNvPr>
          <p:cNvSpPr>
            <a:spLocks noChangeShapeType="1"/>
          </p:cNvSpPr>
          <p:nvPr/>
        </p:nvSpPr>
        <p:spPr bwMode="auto">
          <a:xfrm flipV="1">
            <a:off x="2171700" y="2935742"/>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E05A6BE8-19E4-E05D-3A11-3A7FD7E00530}"/>
              </a:ext>
            </a:extLst>
          </p:cNvPr>
          <p:cNvSpPr>
            <a:spLocks noChangeShapeType="1"/>
          </p:cNvSpPr>
          <p:nvPr/>
        </p:nvSpPr>
        <p:spPr bwMode="auto">
          <a:xfrm>
            <a:off x="2171700" y="3926342"/>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C8254AC3-F06D-E254-60DF-287FF398A46C}"/>
              </a:ext>
            </a:extLst>
          </p:cNvPr>
          <p:cNvSpPr>
            <a:spLocks noChangeShapeType="1"/>
          </p:cNvSpPr>
          <p:nvPr/>
        </p:nvSpPr>
        <p:spPr bwMode="auto">
          <a:xfrm>
            <a:off x="3390900" y="45359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B3980C09-F820-ADB1-C863-90B203C4AA49}"/>
              </a:ext>
            </a:extLst>
          </p:cNvPr>
          <p:cNvSpPr>
            <a:spLocks noChangeShapeType="1"/>
          </p:cNvSpPr>
          <p:nvPr/>
        </p:nvSpPr>
        <p:spPr bwMode="auto">
          <a:xfrm flipV="1">
            <a:off x="4686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C1A9EB0D-7FFB-DD27-E4AB-9303E52B0E7A}"/>
              </a:ext>
            </a:extLst>
          </p:cNvPr>
          <p:cNvSpPr>
            <a:spLocks noChangeShapeType="1"/>
          </p:cNvSpPr>
          <p:nvPr/>
        </p:nvSpPr>
        <p:spPr bwMode="auto">
          <a:xfrm flipV="1">
            <a:off x="3162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F36766A-D750-8574-8EC5-63015C67A69B}"/>
              </a:ext>
            </a:extLst>
          </p:cNvPr>
          <p:cNvSpPr>
            <a:spLocks noChangeShapeType="1"/>
          </p:cNvSpPr>
          <p:nvPr/>
        </p:nvSpPr>
        <p:spPr bwMode="auto">
          <a:xfrm>
            <a:off x="3390900" y="27833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95F3DC1E-7368-0836-B0A3-028CDAABCC08}"/>
              </a:ext>
            </a:extLst>
          </p:cNvPr>
          <p:cNvSpPr>
            <a:spLocks noChangeShapeType="1"/>
          </p:cNvSpPr>
          <p:nvPr/>
        </p:nvSpPr>
        <p:spPr bwMode="auto">
          <a:xfrm>
            <a:off x="3314700" y="3011942"/>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28FCA203-8524-DF65-3A20-FC2988DC3AF9}"/>
              </a:ext>
            </a:extLst>
          </p:cNvPr>
          <p:cNvSpPr txBox="1">
            <a:spLocks noChangeArrowheads="1"/>
          </p:cNvSpPr>
          <p:nvPr/>
        </p:nvSpPr>
        <p:spPr bwMode="auto">
          <a:xfrm>
            <a:off x="2171700" y="4169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BD116A44-7F00-90CB-A3EE-E0006A3F64B9}"/>
              </a:ext>
            </a:extLst>
          </p:cNvPr>
          <p:cNvSpPr txBox="1">
            <a:spLocks noChangeArrowheads="1"/>
          </p:cNvSpPr>
          <p:nvPr/>
        </p:nvSpPr>
        <p:spPr bwMode="auto">
          <a:xfrm>
            <a:off x="2857500" y="34691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AD76D999-3AAC-D63D-A5BF-26AC002ECC32}"/>
              </a:ext>
            </a:extLst>
          </p:cNvPr>
          <p:cNvSpPr txBox="1">
            <a:spLocks noChangeArrowheads="1"/>
          </p:cNvSpPr>
          <p:nvPr/>
        </p:nvSpPr>
        <p:spPr bwMode="auto">
          <a:xfrm>
            <a:off x="3771900" y="24023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00F77AC-B72A-9577-9110-C2D723E11FF5}"/>
              </a:ext>
            </a:extLst>
          </p:cNvPr>
          <p:cNvSpPr txBox="1">
            <a:spLocks noChangeArrowheads="1"/>
          </p:cNvSpPr>
          <p:nvPr/>
        </p:nvSpPr>
        <p:spPr bwMode="auto">
          <a:xfrm>
            <a:off x="4762500" y="3407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CBD31A01-A8D3-9050-79EF-4438226F81DB}"/>
              </a:ext>
            </a:extLst>
          </p:cNvPr>
          <p:cNvSpPr txBox="1">
            <a:spLocks noChangeArrowheads="1"/>
          </p:cNvSpPr>
          <p:nvPr/>
        </p:nvSpPr>
        <p:spPr bwMode="auto">
          <a:xfrm>
            <a:off x="3848100" y="32548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3C4FF911-6B06-290D-3B38-5D5311CC48CC}"/>
              </a:ext>
            </a:extLst>
          </p:cNvPr>
          <p:cNvSpPr txBox="1">
            <a:spLocks noChangeArrowheads="1"/>
          </p:cNvSpPr>
          <p:nvPr/>
        </p:nvSpPr>
        <p:spPr bwMode="auto">
          <a:xfrm>
            <a:off x="3771900" y="4550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7823EABC-C26E-24E1-9C4B-DAD30C5E8300}"/>
              </a:ext>
            </a:extLst>
          </p:cNvPr>
          <p:cNvSpPr txBox="1">
            <a:spLocks noChangeArrowheads="1"/>
          </p:cNvSpPr>
          <p:nvPr/>
        </p:nvSpPr>
        <p:spPr bwMode="auto">
          <a:xfrm>
            <a:off x="2933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072AD32-284A-8F4B-D1EB-E2A9C34E9D3D}"/>
              </a:ext>
            </a:extLst>
          </p:cNvPr>
          <p:cNvSpPr txBox="1">
            <a:spLocks noChangeArrowheads="1"/>
          </p:cNvSpPr>
          <p:nvPr/>
        </p:nvSpPr>
        <p:spPr bwMode="auto">
          <a:xfrm>
            <a:off x="4457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E00D8EDB-D029-7A82-D1FB-855647B3A624}"/>
              </a:ext>
            </a:extLst>
          </p:cNvPr>
          <p:cNvSpPr txBox="1">
            <a:spLocks noChangeArrowheads="1"/>
          </p:cNvSpPr>
          <p:nvPr/>
        </p:nvSpPr>
        <p:spPr bwMode="auto">
          <a:xfrm>
            <a:off x="4914900" y="42152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13798307-6E59-F908-A0A3-606BCF8D79F9}"/>
              </a:ext>
            </a:extLst>
          </p:cNvPr>
          <p:cNvSpPr txBox="1">
            <a:spLocks noChangeArrowheads="1"/>
          </p:cNvSpPr>
          <p:nvPr/>
        </p:nvSpPr>
        <p:spPr bwMode="auto">
          <a:xfrm>
            <a:off x="3314700" y="40025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8CB01FA6-79A9-5BB9-F031-8B250C04B758}"/>
              </a:ext>
            </a:extLst>
          </p:cNvPr>
          <p:cNvSpPr txBox="1">
            <a:spLocks noChangeArrowheads="1"/>
          </p:cNvSpPr>
          <p:nvPr/>
        </p:nvSpPr>
        <p:spPr bwMode="auto">
          <a:xfrm>
            <a:off x="1790700" y="30881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3383914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D50B-D545-AE12-D311-42496D4B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3D54E-AF44-AF84-1E33-CD4923D0A969}"/>
              </a:ext>
            </a:extLst>
          </p:cNvPr>
          <p:cNvSpPr>
            <a:spLocks noGrp="1"/>
          </p:cNvSpPr>
          <p:nvPr>
            <p:ph type="title"/>
          </p:nvPr>
        </p:nvSpPr>
        <p:spPr/>
        <p:txBody>
          <a:bodyPr/>
          <a:lstStyle/>
          <a:p>
            <a:r>
              <a:rPr lang="en-US" dirty="0"/>
              <a:t>Visit vertex E </a:t>
            </a:r>
            <a:endParaRPr lang="en-SE" dirty="0"/>
          </a:p>
        </p:txBody>
      </p:sp>
      <p:sp>
        <p:nvSpPr>
          <p:cNvPr id="3" name="Content Placeholder 2">
            <a:extLst>
              <a:ext uri="{FF2B5EF4-FFF2-40B4-BE49-F238E27FC236}">
                <a16:creationId xmlns:a16="http://schemas.microsoft.com/office/drawing/2014/main" id="{19F0F57F-6C46-4AA9-7AF6-87EA71096F6F}"/>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52A757F1-B856-B671-2978-5E3DB6A53EC0}"/>
              </a:ext>
            </a:extLst>
          </p:cNvPr>
          <p:cNvGraphicFramePr>
            <a:graphicFrameLocks/>
          </p:cNvGraphicFramePr>
          <p:nvPr>
            <p:extLst>
              <p:ext uri="{D42A27DB-BD31-4B8C-83A1-F6EECF244321}">
                <p14:modId xmlns:p14="http://schemas.microsoft.com/office/powerpoint/2010/main" val="401706033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4" name="Text Box 2">
            <a:extLst>
              <a:ext uri="{FF2B5EF4-FFF2-40B4-BE49-F238E27FC236}">
                <a16:creationId xmlns:a16="http://schemas.microsoft.com/office/drawing/2014/main" id="{26B2E96D-269B-8254-10A3-4B8AFBB643A1}"/>
              </a:ext>
            </a:extLst>
          </p:cNvPr>
          <p:cNvSpPr txBox="1">
            <a:spLocks noChangeArrowheads="1"/>
          </p:cNvSpPr>
          <p:nvPr/>
        </p:nvSpPr>
        <p:spPr bwMode="auto">
          <a:xfrm>
            <a:off x="2362200" y="2743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376E9DA6-2625-F4D1-D790-B727D2E92435}"/>
              </a:ext>
            </a:extLst>
          </p:cNvPr>
          <p:cNvGrpSpPr>
            <a:grpSpLocks/>
          </p:cNvGrpSpPr>
          <p:nvPr/>
        </p:nvGrpSpPr>
        <p:grpSpPr bwMode="auto">
          <a:xfrm>
            <a:off x="1905000" y="3352800"/>
            <a:ext cx="533400" cy="533400"/>
            <a:chOff x="1824" y="2736"/>
            <a:chExt cx="336" cy="336"/>
          </a:xfrm>
        </p:grpSpPr>
        <p:sp>
          <p:nvSpPr>
            <p:cNvPr id="6" name="Oval 4">
              <a:extLst>
                <a:ext uri="{FF2B5EF4-FFF2-40B4-BE49-F238E27FC236}">
                  <a16:creationId xmlns:a16="http://schemas.microsoft.com/office/drawing/2014/main" id="{3CBBF343-4DC1-AB0F-E9BB-E1CBCBCDEE2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A533349-6DBD-21BC-0036-A94E2DA8A2D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EDA647AC-DAFF-C79B-8C4B-745FAB655014}"/>
              </a:ext>
            </a:extLst>
          </p:cNvPr>
          <p:cNvGrpSpPr>
            <a:grpSpLocks/>
          </p:cNvGrpSpPr>
          <p:nvPr/>
        </p:nvGrpSpPr>
        <p:grpSpPr bwMode="auto">
          <a:xfrm>
            <a:off x="3048000" y="2438400"/>
            <a:ext cx="533400" cy="533400"/>
            <a:chOff x="1824" y="2736"/>
            <a:chExt cx="336" cy="336"/>
          </a:xfrm>
        </p:grpSpPr>
        <p:sp>
          <p:nvSpPr>
            <p:cNvPr id="9" name="Oval 7">
              <a:extLst>
                <a:ext uri="{FF2B5EF4-FFF2-40B4-BE49-F238E27FC236}">
                  <a16:creationId xmlns:a16="http://schemas.microsoft.com/office/drawing/2014/main" id="{54D1235E-7C29-907A-A448-3C3102A1AA5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80E0E721-3646-B1C3-8931-62A2258509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1" name="Group 9">
            <a:extLst>
              <a:ext uri="{FF2B5EF4-FFF2-40B4-BE49-F238E27FC236}">
                <a16:creationId xmlns:a16="http://schemas.microsoft.com/office/drawing/2014/main" id="{92FFD533-02DF-9E76-B1B7-54B940B36C72}"/>
              </a:ext>
            </a:extLst>
          </p:cNvPr>
          <p:cNvGrpSpPr>
            <a:grpSpLocks/>
          </p:cNvGrpSpPr>
          <p:nvPr/>
        </p:nvGrpSpPr>
        <p:grpSpPr bwMode="auto">
          <a:xfrm>
            <a:off x="3048000" y="4114800"/>
            <a:ext cx="533400" cy="533400"/>
            <a:chOff x="1824" y="2736"/>
            <a:chExt cx="336" cy="336"/>
          </a:xfrm>
        </p:grpSpPr>
        <p:sp>
          <p:nvSpPr>
            <p:cNvPr id="12" name="Oval 10">
              <a:extLst>
                <a:ext uri="{FF2B5EF4-FFF2-40B4-BE49-F238E27FC236}">
                  <a16:creationId xmlns:a16="http://schemas.microsoft.com/office/drawing/2014/main" id="{05AB37A5-A266-FCC6-BCB5-465754E58B5A}"/>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 name="Text Box 11">
              <a:extLst>
                <a:ext uri="{FF2B5EF4-FFF2-40B4-BE49-F238E27FC236}">
                  <a16:creationId xmlns:a16="http://schemas.microsoft.com/office/drawing/2014/main" id="{D11F1D3D-5F3B-0D22-ECA9-E854E4084E1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4" name="Group 12">
            <a:extLst>
              <a:ext uri="{FF2B5EF4-FFF2-40B4-BE49-F238E27FC236}">
                <a16:creationId xmlns:a16="http://schemas.microsoft.com/office/drawing/2014/main" id="{4440D105-9C02-F82F-FE7B-0D013292C6C6}"/>
              </a:ext>
            </a:extLst>
          </p:cNvPr>
          <p:cNvGrpSpPr>
            <a:grpSpLocks/>
          </p:cNvGrpSpPr>
          <p:nvPr/>
        </p:nvGrpSpPr>
        <p:grpSpPr bwMode="auto">
          <a:xfrm>
            <a:off x="4572000" y="4114800"/>
            <a:ext cx="533400" cy="533400"/>
            <a:chOff x="1824" y="2736"/>
            <a:chExt cx="336" cy="336"/>
          </a:xfrm>
        </p:grpSpPr>
        <p:sp>
          <p:nvSpPr>
            <p:cNvPr id="15" name="Oval 13">
              <a:extLst>
                <a:ext uri="{FF2B5EF4-FFF2-40B4-BE49-F238E27FC236}">
                  <a16:creationId xmlns:a16="http://schemas.microsoft.com/office/drawing/2014/main" id="{2D4075AB-0EA7-DEB8-15D8-E44EADFA3FB7}"/>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1FB9FBDA-1D8C-CCA4-A7CC-DCA5EEBC4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36AAB3F3-8737-2554-4244-A6C7FB856B3B}"/>
              </a:ext>
            </a:extLst>
          </p:cNvPr>
          <p:cNvGrpSpPr>
            <a:grpSpLocks/>
          </p:cNvGrpSpPr>
          <p:nvPr/>
        </p:nvGrpSpPr>
        <p:grpSpPr bwMode="auto">
          <a:xfrm>
            <a:off x="4572000" y="2438400"/>
            <a:ext cx="533400" cy="533400"/>
            <a:chOff x="1824" y="2736"/>
            <a:chExt cx="336" cy="336"/>
          </a:xfrm>
        </p:grpSpPr>
        <p:sp>
          <p:nvSpPr>
            <p:cNvPr id="18" name="Oval 16">
              <a:extLst>
                <a:ext uri="{FF2B5EF4-FFF2-40B4-BE49-F238E27FC236}">
                  <a16:creationId xmlns:a16="http://schemas.microsoft.com/office/drawing/2014/main" id="{A6C73803-B5A9-EDAA-F24A-5E4A9955508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CDDBDC3B-8A47-1EEE-931A-38F4E1270E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FAB75D67-A1BD-8B75-7809-D6FC99C0AA00}"/>
              </a:ext>
            </a:extLst>
          </p:cNvPr>
          <p:cNvSpPr>
            <a:spLocks noChangeShapeType="1"/>
          </p:cNvSpPr>
          <p:nvPr/>
        </p:nvSpPr>
        <p:spPr bwMode="auto">
          <a:xfrm flipV="1">
            <a:off x="2362200" y="28194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1D9353CD-F5FE-3F87-80DC-B17DD4B595C8}"/>
              </a:ext>
            </a:extLst>
          </p:cNvPr>
          <p:cNvSpPr>
            <a:spLocks noChangeShapeType="1"/>
          </p:cNvSpPr>
          <p:nvPr/>
        </p:nvSpPr>
        <p:spPr bwMode="auto">
          <a:xfrm>
            <a:off x="2362200" y="38100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4745267E-B4A9-191B-1817-9B0D595CC580}"/>
              </a:ext>
            </a:extLst>
          </p:cNvPr>
          <p:cNvSpPr>
            <a:spLocks noChangeShapeType="1"/>
          </p:cNvSpPr>
          <p:nvPr/>
        </p:nvSpPr>
        <p:spPr bwMode="auto">
          <a:xfrm>
            <a:off x="3581400" y="44196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DF2D33CF-753E-BA76-C5C5-8646C96E814B}"/>
              </a:ext>
            </a:extLst>
          </p:cNvPr>
          <p:cNvSpPr>
            <a:spLocks noChangeShapeType="1"/>
          </p:cNvSpPr>
          <p:nvPr/>
        </p:nvSpPr>
        <p:spPr bwMode="auto">
          <a:xfrm flipV="1">
            <a:off x="4876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7DDD2999-8E9A-5E48-0802-D8900B28AA41}"/>
              </a:ext>
            </a:extLst>
          </p:cNvPr>
          <p:cNvSpPr>
            <a:spLocks noChangeShapeType="1"/>
          </p:cNvSpPr>
          <p:nvPr/>
        </p:nvSpPr>
        <p:spPr bwMode="auto">
          <a:xfrm flipV="1">
            <a:off x="3352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A7A2B4AE-9C86-C306-E077-05A9F3CEEFEE}"/>
              </a:ext>
            </a:extLst>
          </p:cNvPr>
          <p:cNvSpPr>
            <a:spLocks noChangeShapeType="1"/>
          </p:cNvSpPr>
          <p:nvPr/>
        </p:nvSpPr>
        <p:spPr bwMode="auto">
          <a:xfrm>
            <a:off x="3581400" y="2667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17A27B17-7D78-C59F-E325-323BB7B884A6}"/>
              </a:ext>
            </a:extLst>
          </p:cNvPr>
          <p:cNvSpPr>
            <a:spLocks noChangeShapeType="1"/>
          </p:cNvSpPr>
          <p:nvPr/>
        </p:nvSpPr>
        <p:spPr bwMode="auto">
          <a:xfrm>
            <a:off x="3505200" y="28956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65888C1A-D70D-590E-E87E-60DBFA146279}"/>
              </a:ext>
            </a:extLst>
          </p:cNvPr>
          <p:cNvSpPr txBox="1">
            <a:spLocks noChangeArrowheads="1"/>
          </p:cNvSpPr>
          <p:nvPr/>
        </p:nvSpPr>
        <p:spPr bwMode="auto">
          <a:xfrm>
            <a:off x="2362200" y="4052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198ADC1E-6D5E-4490-5C14-1E1512B40FD1}"/>
              </a:ext>
            </a:extLst>
          </p:cNvPr>
          <p:cNvSpPr txBox="1">
            <a:spLocks noChangeArrowheads="1"/>
          </p:cNvSpPr>
          <p:nvPr/>
        </p:nvSpPr>
        <p:spPr bwMode="auto">
          <a:xfrm>
            <a:off x="30480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FFF05858-8D24-6DC3-2406-3BDEA8177236}"/>
              </a:ext>
            </a:extLst>
          </p:cNvPr>
          <p:cNvSpPr txBox="1">
            <a:spLocks noChangeArrowheads="1"/>
          </p:cNvSpPr>
          <p:nvPr/>
        </p:nvSpPr>
        <p:spPr bwMode="auto">
          <a:xfrm>
            <a:off x="3962400" y="2286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E6E55554-16DD-64F8-23D0-7DE0DE5FF547}"/>
              </a:ext>
            </a:extLst>
          </p:cNvPr>
          <p:cNvSpPr txBox="1">
            <a:spLocks noChangeArrowheads="1"/>
          </p:cNvSpPr>
          <p:nvPr/>
        </p:nvSpPr>
        <p:spPr bwMode="auto">
          <a:xfrm>
            <a:off x="49530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8C5B9DD6-3E8C-85ED-4CDA-F84E291C3B7C}"/>
              </a:ext>
            </a:extLst>
          </p:cNvPr>
          <p:cNvSpPr txBox="1">
            <a:spLocks noChangeArrowheads="1"/>
          </p:cNvSpPr>
          <p:nvPr/>
        </p:nvSpPr>
        <p:spPr bwMode="auto">
          <a:xfrm>
            <a:off x="4038600" y="31384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5CE02A82-9A00-EC75-5603-374B502F2D6B}"/>
              </a:ext>
            </a:extLst>
          </p:cNvPr>
          <p:cNvSpPr txBox="1">
            <a:spLocks noChangeArrowheads="1"/>
          </p:cNvSpPr>
          <p:nvPr/>
        </p:nvSpPr>
        <p:spPr bwMode="auto">
          <a:xfrm>
            <a:off x="3962400" y="4433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B3E4BABA-E8EE-6AE8-A805-540798F92ACF}"/>
              </a:ext>
            </a:extLst>
          </p:cNvPr>
          <p:cNvSpPr txBox="1">
            <a:spLocks noChangeArrowheads="1"/>
          </p:cNvSpPr>
          <p:nvPr/>
        </p:nvSpPr>
        <p:spPr bwMode="auto">
          <a:xfrm>
            <a:off x="3124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B07B7AA-D59B-F5B7-DB0D-644253ADAC5F}"/>
              </a:ext>
            </a:extLst>
          </p:cNvPr>
          <p:cNvSpPr txBox="1">
            <a:spLocks noChangeArrowheads="1"/>
          </p:cNvSpPr>
          <p:nvPr/>
        </p:nvSpPr>
        <p:spPr bwMode="auto">
          <a:xfrm>
            <a:off x="4648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35" name="Text Box 34">
            <a:extLst>
              <a:ext uri="{FF2B5EF4-FFF2-40B4-BE49-F238E27FC236}">
                <a16:creationId xmlns:a16="http://schemas.microsoft.com/office/drawing/2014/main" id="{60A9AAE6-F2A9-03F4-F4C8-B2A558EF5DA6}"/>
              </a:ext>
            </a:extLst>
          </p:cNvPr>
          <p:cNvSpPr txBox="1">
            <a:spLocks noChangeArrowheads="1"/>
          </p:cNvSpPr>
          <p:nvPr/>
        </p:nvSpPr>
        <p:spPr bwMode="auto">
          <a:xfrm>
            <a:off x="5105400" y="4098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36" name="Text Box 35">
            <a:extLst>
              <a:ext uri="{FF2B5EF4-FFF2-40B4-BE49-F238E27FC236}">
                <a16:creationId xmlns:a16="http://schemas.microsoft.com/office/drawing/2014/main" id="{1CC0DB5B-76DD-A4AA-C3D8-4448AF3C6A35}"/>
              </a:ext>
            </a:extLst>
          </p:cNvPr>
          <p:cNvSpPr txBox="1">
            <a:spLocks noChangeArrowheads="1"/>
          </p:cNvSpPr>
          <p:nvPr/>
        </p:nvSpPr>
        <p:spPr bwMode="auto">
          <a:xfrm>
            <a:off x="3505200" y="3886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E6308CAA-275C-BE80-B749-5B723B7DB1D1}"/>
              </a:ext>
            </a:extLst>
          </p:cNvPr>
          <p:cNvSpPr txBox="1">
            <a:spLocks noChangeArrowheads="1"/>
          </p:cNvSpPr>
          <p:nvPr/>
        </p:nvSpPr>
        <p:spPr bwMode="auto">
          <a:xfrm>
            <a:off x="1981200" y="2971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73" name="TextBox 72">
            <a:extLst>
              <a:ext uri="{FF2B5EF4-FFF2-40B4-BE49-F238E27FC236}">
                <a16:creationId xmlns:a16="http://schemas.microsoft.com/office/drawing/2014/main" id="{187ED488-A58A-3D1F-4D98-4B02887B6B84}"/>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Tree>
    <p:extLst>
      <p:ext uri="{BB962C8B-B14F-4D97-AF65-F5344CB8AC3E}">
        <p14:creationId xmlns:p14="http://schemas.microsoft.com/office/powerpoint/2010/main" val="2332897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F848-FBB9-B876-D465-26FD9139D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232D1-4ECD-970A-05B2-2ECA609785E7}"/>
              </a:ext>
            </a:extLst>
          </p:cNvPr>
          <p:cNvSpPr>
            <a:spLocks noGrp="1"/>
          </p:cNvSpPr>
          <p:nvPr>
            <p:ph type="title"/>
          </p:nvPr>
        </p:nvSpPr>
        <p:spPr/>
        <p:txBody>
          <a:bodyPr/>
          <a:lstStyle/>
          <a:p>
            <a:r>
              <a:rPr lang="en-US" dirty="0"/>
              <a:t>Visit vertex D </a:t>
            </a:r>
            <a:endParaRPr lang="en-SE" dirty="0"/>
          </a:p>
        </p:txBody>
      </p:sp>
      <p:sp>
        <p:nvSpPr>
          <p:cNvPr id="3" name="Content Placeholder 2">
            <a:extLst>
              <a:ext uri="{FF2B5EF4-FFF2-40B4-BE49-F238E27FC236}">
                <a16:creationId xmlns:a16="http://schemas.microsoft.com/office/drawing/2014/main" id="{77660E91-BD26-D257-C79B-4ED2C67BC9AD}"/>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C5F02B35-B93A-C975-32B1-E6547811DD8A}"/>
              </a:ext>
            </a:extLst>
          </p:cNvPr>
          <p:cNvGraphicFramePr>
            <a:graphicFrameLocks/>
          </p:cNvGraphicFramePr>
          <p:nvPr>
            <p:extLst>
              <p:ext uri="{D42A27DB-BD31-4B8C-83A1-F6EECF244321}">
                <p14:modId xmlns:p14="http://schemas.microsoft.com/office/powerpoint/2010/main" val="762462639"/>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73" name="TextBox 72">
            <a:extLst>
              <a:ext uri="{FF2B5EF4-FFF2-40B4-BE49-F238E27FC236}">
                <a16:creationId xmlns:a16="http://schemas.microsoft.com/office/drawing/2014/main" id="{C71EFBAE-4536-3980-29AA-79FA66E39CF8}"/>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 Box 2">
            <a:extLst>
              <a:ext uri="{FF2B5EF4-FFF2-40B4-BE49-F238E27FC236}">
                <a16:creationId xmlns:a16="http://schemas.microsoft.com/office/drawing/2014/main" id="{A0202679-E0E9-D075-D52D-6D64DE43B8E5}"/>
              </a:ext>
            </a:extLst>
          </p:cNvPr>
          <p:cNvSpPr txBox="1">
            <a:spLocks noChangeArrowheads="1"/>
          </p:cNvSpPr>
          <p:nvPr/>
        </p:nvSpPr>
        <p:spPr bwMode="auto">
          <a:xfrm>
            <a:off x="2362200" y="2895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7DD32D9B-A7A5-2E3B-B08E-8511AABEADAC}"/>
              </a:ext>
            </a:extLst>
          </p:cNvPr>
          <p:cNvGrpSpPr>
            <a:grpSpLocks/>
          </p:cNvGrpSpPr>
          <p:nvPr/>
        </p:nvGrpSpPr>
        <p:grpSpPr bwMode="auto">
          <a:xfrm>
            <a:off x="1905000" y="3505200"/>
            <a:ext cx="533400" cy="533400"/>
            <a:chOff x="1824" y="2736"/>
            <a:chExt cx="336" cy="336"/>
          </a:xfrm>
        </p:grpSpPr>
        <p:sp>
          <p:nvSpPr>
            <p:cNvPr id="40" name="Oval 4">
              <a:extLst>
                <a:ext uri="{FF2B5EF4-FFF2-40B4-BE49-F238E27FC236}">
                  <a16:creationId xmlns:a16="http://schemas.microsoft.com/office/drawing/2014/main" id="{71D43B4D-5419-97CF-A413-D88ABD900B8B}"/>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CA4DE26E-70C4-C813-17DD-BFE00CDC96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707D93E2-DFD3-175A-F91F-9CFFC9A1658A}"/>
              </a:ext>
            </a:extLst>
          </p:cNvPr>
          <p:cNvGrpSpPr>
            <a:grpSpLocks/>
          </p:cNvGrpSpPr>
          <p:nvPr/>
        </p:nvGrpSpPr>
        <p:grpSpPr bwMode="auto">
          <a:xfrm>
            <a:off x="3048000" y="2590800"/>
            <a:ext cx="533400" cy="533400"/>
            <a:chOff x="1824" y="2736"/>
            <a:chExt cx="336" cy="336"/>
          </a:xfrm>
        </p:grpSpPr>
        <p:sp>
          <p:nvSpPr>
            <p:cNvPr id="43" name="Oval 7">
              <a:extLst>
                <a:ext uri="{FF2B5EF4-FFF2-40B4-BE49-F238E27FC236}">
                  <a16:creationId xmlns:a16="http://schemas.microsoft.com/office/drawing/2014/main" id="{8852DC9E-6F94-9D6D-8A3F-6687303BCDB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AA61B856-14A8-E658-0B94-C681504703B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F5EAA764-5B1F-5206-C295-CE6F3170CAFB}"/>
              </a:ext>
            </a:extLst>
          </p:cNvPr>
          <p:cNvGrpSpPr>
            <a:grpSpLocks/>
          </p:cNvGrpSpPr>
          <p:nvPr/>
        </p:nvGrpSpPr>
        <p:grpSpPr bwMode="auto">
          <a:xfrm>
            <a:off x="3048000" y="4267200"/>
            <a:ext cx="533400" cy="533400"/>
            <a:chOff x="1824" y="2736"/>
            <a:chExt cx="336" cy="336"/>
          </a:xfrm>
        </p:grpSpPr>
        <p:sp>
          <p:nvSpPr>
            <p:cNvPr id="46" name="Oval 10">
              <a:extLst>
                <a:ext uri="{FF2B5EF4-FFF2-40B4-BE49-F238E27FC236}">
                  <a16:creationId xmlns:a16="http://schemas.microsoft.com/office/drawing/2014/main" id="{C33ACB78-9B0D-C533-BB70-E38EE1B7A7A4}"/>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CF626DA0-DFEF-86BC-8717-BB618BDB1F1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78B5DD70-6952-E1FF-74FF-057C24D4EF96}"/>
              </a:ext>
            </a:extLst>
          </p:cNvPr>
          <p:cNvGrpSpPr>
            <a:grpSpLocks/>
          </p:cNvGrpSpPr>
          <p:nvPr/>
        </p:nvGrpSpPr>
        <p:grpSpPr bwMode="auto">
          <a:xfrm>
            <a:off x="4572000" y="4267200"/>
            <a:ext cx="533400" cy="533400"/>
            <a:chOff x="1824" y="2736"/>
            <a:chExt cx="336" cy="336"/>
          </a:xfrm>
        </p:grpSpPr>
        <p:sp>
          <p:nvSpPr>
            <p:cNvPr id="49" name="Oval 13">
              <a:extLst>
                <a:ext uri="{FF2B5EF4-FFF2-40B4-BE49-F238E27FC236}">
                  <a16:creationId xmlns:a16="http://schemas.microsoft.com/office/drawing/2014/main" id="{C50BE7E9-E338-1285-408E-E1190F85A720}"/>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1B0FA291-945D-4254-AD22-6133836BD4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659B1032-2E72-5D2B-56E1-C9252501E97A}"/>
              </a:ext>
            </a:extLst>
          </p:cNvPr>
          <p:cNvGrpSpPr>
            <a:grpSpLocks/>
          </p:cNvGrpSpPr>
          <p:nvPr/>
        </p:nvGrpSpPr>
        <p:grpSpPr bwMode="auto">
          <a:xfrm>
            <a:off x="4572000" y="2590800"/>
            <a:ext cx="533400" cy="533400"/>
            <a:chOff x="1824" y="2736"/>
            <a:chExt cx="336" cy="336"/>
          </a:xfrm>
        </p:grpSpPr>
        <p:sp>
          <p:nvSpPr>
            <p:cNvPr id="52" name="Oval 16">
              <a:extLst>
                <a:ext uri="{FF2B5EF4-FFF2-40B4-BE49-F238E27FC236}">
                  <a16:creationId xmlns:a16="http://schemas.microsoft.com/office/drawing/2014/main" id="{F56DD5A3-29A3-8100-AC75-1E29C21D5925}"/>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95ED211-C68D-4A8D-099B-7A36F4422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C5C4D829-AFD1-37A7-BA5D-5CE1F0821617}"/>
              </a:ext>
            </a:extLst>
          </p:cNvPr>
          <p:cNvSpPr>
            <a:spLocks noChangeShapeType="1"/>
          </p:cNvSpPr>
          <p:nvPr/>
        </p:nvSpPr>
        <p:spPr bwMode="auto">
          <a:xfrm flipV="1">
            <a:off x="2362200" y="29718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03E034FF-621D-3F77-6E53-DA02358077DD}"/>
              </a:ext>
            </a:extLst>
          </p:cNvPr>
          <p:cNvSpPr>
            <a:spLocks noChangeShapeType="1"/>
          </p:cNvSpPr>
          <p:nvPr/>
        </p:nvSpPr>
        <p:spPr bwMode="auto">
          <a:xfrm>
            <a:off x="2362200" y="39624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1768BA87-725D-500A-383B-A20B65115813}"/>
              </a:ext>
            </a:extLst>
          </p:cNvPr>
          <p:cNvSpPr>
            <a:spLocks noChangeShapeType="1"/>
          </p:cNvSpPr>
          <p:nvPr/>
        </p:nvSpPr>
        <p:spPr bwMode="auto">
          <a:xfrm>
            <a:off x="3581400" y="4572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4B7F55DA-280B-F8D7-668B-3B9349267A2D}"/>
              </a:ext>
            </a:extLst>
          </p:cNvPr>
          <p:cNvSpPr>
            <a:spLocks noChangeShapeType="1"/>
          </p:cNvSpPr>
          <p:nvPr/>
        </p:nvSpPr>
        <p:spPr bwMode="auto">
          <a:xfrm flipV="1">
            <a:off x="4876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7C2DDE38-5CB8-6514-37B2-7626FD015157}"/>
              </a:ext>
            </a:extLst>
          </p:cNvPr>
          <p:cNvSpPr>
            <a:spLocks noChangeShapeType="1"/>
          </p:cNvSpPr>
          <p:nvPr/>
        </p:nvSpPr>
        <p:spPr bwMode="auto">
          <a:xfrm flipV="1">
            <a:off x="3352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89FA8DA-313A-8668-9DB0-DCD74B56D024}"/>
              </a:ext>
            </a:extLst>
          </p:cNvPr>
          <p:cNvSpPr>
            <a:spLocks noChangeShapeType="1"/>
          </p:cNvSpPr>
          <p:nvPr/>
        </p:nvSpPr>
        <p:spPr bwMode="auto">
          <a:xfrm>
            <a:off x="3581400" y="28194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47AD5A41-AA2A-D6F2-53CD-7F4F9314CEE1}"/>
              </a:ext>
            </a:extLst>
          </p:cNvPr>
          <p:cNvSpPr>
            <a:spLocks noChangeShapeType="1"/>
          </p:cNvSpPr>
          <p:nvPr/>
        </p:nvSpPr>
        <p:spPr bwMode="auto">
          <a:xfrm>
            <a:off x="3505200" y="30480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CB01D11E-069E-4089-6CB0-E47EBC399476}"/>
              </a:ext>
            </a:extLst>
          </p:cNvPr>
          <p:cNvSpPr txBox="1">
            <a:spLocks noChangeArrowheads="1"/>
          </p:cNvSpPr>
          <p:nvPr/>
        </p:nvSpPr>
        <p:spPr bwMode="auto">
          <a:xfrm>
            <a:off x="2362200" y="4205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3F801883-F393-C017-94A5-9B271377864F}"/>
              </a:ext>
            </a:extLst>
          </p:cNvPr>
          <p:cNvSpPr txBox="1">
            <a:spLocks noChangeArrowheads="1"/>
          </p:cNvSpPr>
          <p:nvPr/>
        </p:nvSpPr>
        <p:spPr bwMode="auto">
          <a:xfrm>
            <a:off x="30480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66716F77-2512-59D3-2169-FD29AC926756}"/>
              </a:ext>
            </a:extLst>
          </p:cNvPr>
          <p:cNvSpPr txBox="1">
            <a:spLocks noChangeArrowheads="1"/>
          </p:cNvSpPr>
          <p:nvPr/>
        </p:nvSpPr>
        <p:spPr bwMode="auto">
          <a:xfrm>
            <a:off x="3962400" y="2438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A60AB1B-C7C6-5335-EF41-58CF91A94E1C}"/>
              </a:ext>
            </a:extLst>
          </p:cNvPr>
          <p:cNvSpPr txBox="1">
            <a:spLocks noChangeArrowheads="1"/>
          </p:cNvSpPr>
          <p:nvPr/>
        </p:nvSpPr>
        <p:spPr bwMode="auto">
          <a:xfrm>
            <a:off x="4953000" y="3443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2C06D45F-13E1-FF2A-7C03-922B5570E4EF}"/>
              </a:ext>
            </a:extLst>
          </p:cNvPr>
          <p:cNvSpPr txBox="1">
            <a:spLocks noChangeArrowheads="1"/>
          </p:cNvSpPr>
          <p:nvPr/>
        </p:nvSpPr>
        <p:spPr bwMode="auto">
          <a:xfrm>
            <a:off x="40386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BAA70AE-B6F0-FAAE-13AA-5D1D4A5D87AE}"/>
              </a:ext>
            </a:extLst>
          </p:cNvPr>
          <p:cNvSpPr txBox="1">
            <a:spLocks noChangeArrowheads="1"/>
          </p:cNvSpPr>
          <p:nvPr/>
        </p:nvSpPr>
        <p:spPr bwMode="auto">
          <a:xfrm>
            <a:off x="3962400" y="4586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4181E472-1010-2F1F-9C54-193D192F1108}"/>
              </a:ext>
            </a:extLst>
          </p:cNvPr>
          <p:cNvSpPr txBox="1">
            <a:spLocks noChangeArrowheads="1"/>
          </p:cNvSpPr>
          <p:nvPr/>
        </p:nvSpPr>
        <p:spPr bwMode="auto">
          <a:xfrm>
            <a:off x="3124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1E0279C-5F91-E04E-E8D6-6810E8913E53}"/>
              </a:ext>
            </a:extLst>
          </p:cNvPr>
          <p:cNvSpPr txBox="1">
            <a:spLocks noChangeArrowheads="1"/>
          </p:cNvSpPr>
          <p:nvPr/>
        </p:nvSpPr>
        <p:spPr bwMode="auto">
          <a:xfrm>
            <a:off x="4648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3C345E13-04B7-926E-B693-C3686CA14245}"/>
              </a:ext>
            </a:extLst>
          </p:cNvPr>
          <p:cNvSpPr txBox="1">
            <a:spLocks noChangeArrowheads="1"/>
          </p:cNvSpPr>
          <p:nvPr/>
        </p:nvSpPr>
        <p:spPr bwMode="auto">
          <a:xfrm>
            <a:off x="5105400" y="4251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7D09D861-4DF3-DA77-E13E-C245909B84CF}"/>
              </a:ext>
            </a:extLst>
          </p:cNvPr>
          <p:cNvSpPr txBox="1">
            <a:spLocks noChangeArrowheads="1"/>
          </p:cNvSpPr>
          <p:nvPr/>
        </p:nvSpPr>
        <p:spPr bwMode="auto">
          <a:xfrm>
            <a:off x="3505200" y="4038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5AD833CE-7BE0-55A4-EF76-BBE57517036E}"/>
              </a:ext>
            </a:extLst>
          </p:cNvPr>
          <p:cNvSpPr txBox="1">
            <a:spLocks noChangeArrowheads="1"/>
          </p:cNvSpPr>
          <p:nvPr/>
        </p:nvSpPr>
        <p:spPr bwMode="auto">
          <a:xfrm>
            <a:off x="1981200" y="312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76635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a:t>
            </a:r>
            <a:r>
              <a:rPr lang="en-US" sz="1400">
                <a:latin typeface="Arial"/>
                <a:cs typeface="Arial"/>
              </a:rPr>
              <a:t>non-tree vertex </a:t>
            </a:r>
            <a:r>
              <a:rPr lang="en-US" sz="1400" dirty="0">
                <a:latin typeface="Arial"/>
                <a:cs typeface="Arial"/>
              </a:rPr>
              <a:t>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a:latin typeface="Arial"/>
                <a:cs typeface="Arial"/>
              </a:rPr>
              <a:t>Add vertex </a:t>
            </a:r>
            <a:r>
              <a:rPr lang="en-US" sz="1400" dirty="0">
                <a:latin typeface="Arial"/>
                <a:cs typeface="Arial"/>
              </a:rPr>
              <a:t>to tree and relax all edges pointing from </a:t>
            </a:r>
            <a:r>
              <a:rPr lang="en-US" sz="1400">
                <a:latin typeface="Arial"/>
                <a:cs typeface="Arial"/>
              </a:rPr>
              <a:t>that vertex.</a:t>
            </a:r>
            <a:endParaRPr lang="en-US" sz="1400" dirty="0">
              <a:latin typeface="Arial"/>
              <a:cs typeface="Arial"/>
            </a:endParaRP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a:t>
            </a:r>
            <a:r>
              <a:rPr lang="en-US" sz="1200">
                <a:solidFill>
                  <a:srgbClr val="8C3023"/>
                </a:solidFill>
                <a:latin typeface="LucidaGrande" panose="020B0600040502020204" pitchFamily="34" charset="0"/>
              </a:rPr>
              <a:t>source vertex </a:t>
            </a:r>
            <a:r>
              <a:rPr lang="en-US" sz="1200" dirty="0">
                <a:solidFill>
                  <a:srgbClr val="8C3023"/>
                </a:solidFill>
                <a:latin typeface="LucidaGrande" panose="020B0600040502020204" pitchFamily="34" charset="0"/>
              </a:rPr>
              <a:t>0</a:t>
            </a:r>
          </a:p>
          <a:p>
            <a:r>
              <a:rPr lang="en-US" sz="1200" dirty="0">
                <a:solidFill>
                  <a:srgbClr val="8C3023"/>
                </a:solidFill>
                <a:latin typeface="LucidaGrande" panose="020B0600040502020204" pitchFamily="34" charset="0"/>
              </a:rPr>
              <a:t>relax all edges adjacent from 0</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958917"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 </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7</a:t>
            </a:r>
          </a:p>
          <a:p>
            <a:r>
              <a:rPr lang="en-US" sz="1200" dirty="0">
                <a:solidFill>
                  <a:srgbClr val="8C3023"/>
                </a:solidFill>
                <a:latin typeface="LucidaGrande" panose="020B0600040502020204" pitchFamily="34" charset="0"/>
              </a:rPr>
              <a:t>relax all edges adjacent from 7</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5</a:t>
            </a:r>
          </a:p>
          <a:p>
            <a:r>
              <a:rPr lang="en-US" sz="1200" dirty="0">
                <a:solidFill>
                  <a:srgbClr val="8C3023"/>
                </a:solidFill>
                <a:latin typeface="LucidaGrande" panose="020B0600040502020204" pitchFamily="34" charset="0"/>
              </a:rPr>
              <a:t>relax all edges adjacent from 5</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2</a:t>
            </a:r>
          </a:p>
          <a:p>
            <a:r>
              <a:rPr lang="en-US" sz="1200" dirty="0">
                <a:solidFill>
                  <a:srgbClr val="8C3023"/>
                </a:solidFill>
                <a:latin typeface="LucidaGrande" panose="020B0600040502020204" pitchFamily="34" charset="0"/>
              </a:rPr>
              <a:t>relax all edges adjacent from 2</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3</a:t>
            </a:r>
          </a:p>
          <a:p>
            <a:r>
              <a:rPr lang="en-US" sz="1200" dirty="0">
                <a:solidFill>
                  <a:srgbClr val="8C3023"/>
                </a:solidFill>
                <a:latin typeface="LucidaGrande" panose="020B0600040502020204" pitchFamily="34" charset="0"/>
              </a:rPr>
              <a:t>relax all edges adjacent from 3</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49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US" dirty="0"/>
              <a:t>Dijkstra’s Algorithm Example 4</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vertices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351700"/>
            <a:ext cx="7750900" cy="646331"/>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a:t>
            </a:r>
            <a:r>
              <a:rPr lang="en-GB" sz="1800" dirty="0"/>
              <a:t> source vertex</a:t>
            </a:r>
            <a:r>
              <a:rPr sz="1800" dirty="0"/>
              <a:t>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source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source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a:t>
            </a:r>
            <a:r>
              <a:rPr lang="en-US" sz="1400">
                <a:solidFill>
                  <a:schemeClr val="bg1"/>
                </a:solidFill>
                <a:latin typeface="Arial"/>
                <a:cs typeface="Arial"/>
              </a:rPr>
              <a:t>Each vertex </a:t>
            </a:r>
            <a:r>
              <a:rPr lang="en-US" sz="1400" dirty="0">
                <a:solidFill>
                  <a:schemeClr val="bg1"/>
                </a:solidFill>
                <a:latin typeface="Arial"/>
                <a:cs typeface="Arial"/>
              </a:rPr>
              <a:t>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5083134"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2751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21">
                                            <p:txEl>
                                              <p:pRg st="2" end="2"/>
                                            </p:txEl>
                                          </p:spTgt>
                                        </p:tgtEl>
                                        <p:attrNameLst>
                                          <p:attrName>style.visibility</p:attrName>
                                        </p:attrNameLst>
                                      </p:cBhvr>
                                      <p:to>
                                        <p:strVal val="visible"/>
                                      </p:to>
                                    </p:set>
                                    <p:animEffect transition="in" filter="dissolve">
                                      <p:cBhvr>
                                        <p:cTn id="70" dur="500"/>
                                        <p:tgtEl>
                                          <p:spTgt spid="21">
                                            <p:txEl>
                                              <p:pRg st="2" end="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21">
                                            <p:txEl>
                                              <p:pRg st="3" end="3"/>
                                            </p:txEl>
                                          </p:spTgt>
                                        </p:tgtEl>
                                        <p:attrNameLst>
                                          <p:attrName>style.visibility</p:attrName>
                                        </p:attrNameLst>
                                      </p:cBhvr>
                                      <p:to>
                                        <p:strVal val="visible"/>
                                      </p:to>
                                    </p:set>
                                    <p:animEffect transition="in" filter="dissolve">
                                      <p:cBhvr>
                                        <p:cTn id="80" dur="500"/>
                                        <p:tgtEl>
                                          <p:spTgt spid="21">
                                            <p:txEl>
                                              <p:pRg st="3" end="3"/>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4" end="4"/>
                                            </p:txEl>
                                          </p:spTgt>
                                        </p:tgtEl>
                                        <p:attrNameLst>
                                          <p:attrName>style.visibility</p:attrName>
                                        </p:attrNameLst>
                                      </p:cBhvr>
                                      <p:to>
                                        <p:strVal val="visible"/>
                                      </p:to>
                                    </p:set>
                                    <p:animEffect transition="in" filter="dissolve">
                                      <p:cBhvr>
                                        <p:cTn id="85" dur="500"/>
                                        <p:tgtEl>
                                          <p:spTgt spid="21">
                                            <p:txEl>
                                              <p:pRg st="4" end="4"/>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5" end="5"/>
                                            </p:txEl>
                                          </p:spTgt>
                                        </p:tgtEl>
                                        <p:attrNameLst>
                                          <p:attrName>style.visibility</p:attrName>
                                        </p:attrNameLst>
                                      </p:cBhvr>
                                      <p:to>
                                        <p:strVal val="visible"/>
                                      </p:to>
                                    </p:set>
                                    <p:animEffect transition="in" filter="dissolve">
                                      <p:cBhvr>
                                        <p:cTn id="90" dur="500"/>
                                        <p:tgtEl>
                                          <p:spTgt spid="21">
                                            <p:txEl>
                                              <p:pRg st="5" end="5"/>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6" end="6"/>
                                            </p:txEl>
                                          </p:spTgt>
                                        </p:tgtEl>
                                        <p:attrNameLst>
                                          <p:attrName>style.visibility</p:attrName>
                                        </p:attrNameLst>
                                      </p:cBhvr>
                                      <p:to>
                                        <p:strVal val="visible"/>
                                      </p:to>
                                    </p:set>
                                    <p:animEffect transition="in" filter="dissolve">
                                      <p:cBhvr>
                                        <p:cTn id="95" dur="500"/>
                                        <p:tgtEl>
                                          <p:spTgt spid="21">
                                            <p:txEl>
                                              <p:pRg st="6" end="6"/>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dissolve">
                                      <p:cBhvr>
                                        <p:cTn id="100" dur="500"/>
                                        <p:tgtEl>
                                          <p:spTgt spid="24"/>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dissolve">
                                      <p:cBhvr>
                                        <p:cTn id="10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F3D-3BCA-6A5D-064B-5E735D53F205}"/>
              </a:ext>
            </a:extLst>
          </p:cNvPr>
          <p:cNvSpPr>
            <a:spLocks noGrp="1"/>
          </p:cNvSpPr>
          <p:nvPr>
            <p:ph type="title"/>
          </p:nvPr>
        </p:nvSpPr>
        <p:spPr>
          <a:xfrm>
            <a:off x="457200" y="1080198"/>
            <a:ext cx="8229600" cy="1143000"/>
          </a:xfrm>
        </p:spPr>
        <p:txBody>
          <a:bodyPr/>
          <a:lstStyle/>
          <a:p>
            <a:endParaRPr lang="en-SE"/>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3"/>
                          <a:stretch>
                            <a:fillRect l="-100000" t="-208197" r="-107792" b="-4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3"/>
                          <a:stretch>
                            <a:fillRect l="-100000" t="-308197" r="-107792" b="-3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endParaRPr lang="en-SE"/>
                        </a:p>
                      </a:txBody>
                      <a:tcPr>
                        <a:blipFill>
                          <a:blip r:embed="rId3"/>
                          <a:stretch>
                            <a:fillRect l="-100000" t="-408197" r="-107792" b="-222951"/>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endParaRPr lang="en-SE"/>
                        </a:p>
                      </a:txBody>
                      <a:tcPr>
                        <a:blipFill>
                          <a:blip r:embed="rId3"/>
                          <a:stretch>
                            <a:fillRect l="-100000" t="-508197" r="-107792" b="-122951"/>
                          </a:stretch>
                        </a:blipFill>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3"/>
                          <a:stretch>
                            <a:fillRect l="-100000" t="-608197" r="-107792" b="-22951"/>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7" name="Arrow: Right 6">
            <a:extLst>
              <a:ext uri="{FF2B5EF4-FFF2-40B4-BE49-F238E27FC236}">
                <a16:creationId xmlns:a16="http://schemas.microsoft.com/office/drawing/2014/main" id="{16AFF5B8-FEEC-1800-07F9-2C62908D3D67}"/>
              </a:ext>
            </a:extLst>
          </p:cNvPr>
          <p:cNvSpPr/>
          <p:nvPr/>
        </p:nvSpPr>
        <p:spPr>
          <a:xfrm>
            <a:off x="1698169"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1</m:t>
                                </m:r>
                              </m:oMath>
                            </m:oMathPara>
                          </a14:m>
                          <a:endParaRPr lang="en-SE" dirty="0">
                            <a:solidFill>
                              <a:srgbClr val="FF0000"/>
                            </a:solidFill>
                          </a:endParaRPr>
                        </a:p>
                      </a:txBody>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4"/>
                          <a:stretch>
                            <a:fillRect l="-100000" t="-208197" r="-107792" b="-424590"/>
                          </a:stretch>
                        </a:blipFill>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4"/>
                          <a:stretch>
                            <a:fillRect l="-100000" t="-308197" r="-107792" b="-3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4"/>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9" name="TextBox 8">
            <a:extLst>
              <a:ext uri="{FF2B5EF4-FFF2-40B4-BE49-F238E27FC236}">
                <a16:creationId xmlns:a16="http://schemas.microsoft.com/office/drawing/2014/main" id="{ABB2797E-868D-02E9-1433-27244F5ED876}"/>
              </a:ext>
            </a:extLst>
          </p:cNvPr>
          <p:cNvSpPr txBox="1"/>
          <p:nvPr/>
        </p:nvSpPr>
        <p:spPr>
          <a:xfrm>
            <a:off x="1686081" y="1853039"/>
            <a:ext cx="760144" cy="369332"/>
          </a:xfrm>
          <a:prstGeom prst="rect">
            <a:avLst/>
          </a:prstGeom>
          <a:noFill/>
        </p:spPr>
        <p:txBody>
          <a:bodyPr wrap="none" rtlCol="0">
            <a:spAutoFit/>
          </a:bodyPr>
          <a:lstStyle/>
          <a:p>
            <a:pPr algn="ctr"/>
            <a:r>
              <a:rPr lang="en-GB" dirty="0"/>
              <a:t>Visit P</a:t>
            </a:r>
            <a:endParaRPr lang="en-SE" dirty="0"/>
          </a:p>
        </p:txBody>
      </p:sp>
      <p:sp>
        <p:nvSpPr>
          <p:cNvPr id="10" name="Arrow: Right 9">
            <a:extLst>
              <a:ext uri="{FF2B5EF4-FFF2-40B4-BE49-F238E27FC236}">
                <a16:creationId xmlns:a16="http://schemas.microsoft.com/office/drawing/2014/main" id="{9C5A274C-A7E3-FE9E-DADF-D6492BE790B1}"/>
              </a:ext>
            </a:extLst>
          </p:cNvPr>
          <p:cNvSpPr/>
          <p:nvPr/>
        </p:nvSpPr>
        <p:spPr>
          <a:xfrm>
            <a:off x="4184583"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5"/>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12" name="TextBox 11">
            <a:extLst>
              <a:ext uri="{FF2B5EF4-FFF2-40B4-BE49-F238E27FC236}">
                <a16:creationId xmlns:a16="http://schemas.microsoft.com/office/drawing/2014/main" id="{7639D37D-89BF-0B94-1C36-134361F42439}"/>
              </a:ext>
            </a:extLst>
          </p:cNvPr>
          <p:cNvSpPr txBox="1"/>
          <p:nvPr/>
        </p:nvSpPr>
        <p:spPr>
          <a:xfrm>
            <a:off x="4172495" y="1853039"/>
            <a:ext cx="797013" cy="369332"/>
          </a:xfrm>
          <a:prstGeom prst="rect">
            <a:avLst/>
          </a:prstGeom>
          <a:noFill/>
        </p:spPr>
        <p:txBody>
          <a:bodyPr wrap="none" rtlCol="0">
            <a:spAutoFit/>
          </a:bodyPr>
          <a:lstStyle/>
          <a:p>
            <a:pPr algn="ctr"/>
            <a:r>
              <a:rPr lang="en-GB" dirty="0"/>
              <a:t>Visit Q</a:t>
            </a:r>
            <a:endParaRPr lang="en-SE" dirty="0"/>
          </a:p>
        </p:txBody>
      </p:sp>
      <p:sp>
        <p:nvSpPr>
          <p:cNvPr id="13" name="Arrow: Right 12">
            <a:extLst>
              <a:ext uri="{FF2B5EF4-FFF2-40B4-BE49-F238E27FC236}">
                <a16:creationId xmlns:a16="http://schemas.microsoft.com/office/drawing/2014/main" id="{BBB9A6BC-4EA0-7DE6-5F0D-B4E205A1A619}"/>
              </a:ext>
            </a:extLst>
          </p:cNvPr>
          <p:cNvSpPr/>
          <p:nvPr/>
        </p:nvSpPr>
        <p:spPr>
          <a:xfrm>
            <a:off x="6628610"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3010897214"/>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3010897214"/>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6"/>
                          <a:stretch>
                            <a:fillRect l="-100000" t="-208197" r="-107792" b="-424590"/>
                          </a:stretch>
                        </a:blipFill>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5" name="TextBox 14">
            <a:extLst>
              <a:ext uri="{FF2B5EF4-FFF2-40B4-BE49-F238E27FC236}">
                <a16:creationId xmlns:a16="http://schemas.microsoft.com/office/drawing/2014/main" id="{B88D4D17-583E-A8F9-7FE0-BB35E851885D}"/>
              </a:ext>
            </a:extLst>
          </p:cNvPr>
          <p:cNvSpPr txBox="1"/>
          <p:nvPr/>
        </p:nvSpPr>
        <p:spPr>
          <a:xfrm>
            <a:off x="6616522" y="1853039"/>
            <a:ext cx="797013" cy="369332"/>
          </a:xfrm>
          <a:prstGeom prst="rect">
            <a:avLst/>
          </a:prstGeom>
          <a:noFill/>
        </p:spPr>
        <p:txBody>
          <a:bodyPr wrap="none" rtlCol="0">
            <a:spAutoFit/>
          </a:bodyPr>
          <a:lstStyle/>
          <a:p>
            <a:pPr algn="ctr"/>
            <a:r>
              <a:rPr lang="en-GB" dirty="0"/>
              <a:t>Visit R</a:t>
            </a:r>
            <a:endParaRPr lang="en-SE" dirty="0"/>
          </a:p>
        </p:txBody>
      </p:sp>
      <mc:AlternateContent xmlns:mc="http://schemas.openxmlformats.org/markup-compatibility/2006" xmlns:a14="http://schemas.microsoft.com/office/drawing/2010/main">
        <mc:Choice Requires="a14">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677699934"/>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257062">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677699934"/>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7"/>
                          <a:stretch>
                            <a:fillRect l="-100000" t="-208197" r="-107792" b="-422951"/>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6576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7" name="Arrow: Right 16">
            <a:extLst>
              <a:ext uri="{FF2B5EF4-FFF2-40B4-BE49-F238E27FC236}">
                <a16:creationId xmlns:a16="http://schemas.microsoft.com/office/drawing/2014/main" id="{24EBB00C-7502-B387-FF35-C5DBC7E7D76D}"/>
              </a:ext>
            </a:extLst>
          </p:cNvPr>
          <p:cNvSpPr/>
          <p:nvPr/>
        </p:nvSpPr>
        <p:spPr>
          <a:xfrm>
            <a:off x="1698169"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2414846643"/>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2414846643"/>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8"/>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9" name="TextBox 18">
            <a:extLst>
              <a:ext uri="{FF2B5EF4-FFF2-40B4-BE49-F238E27FC236}">
                <a16:creationId xmlns:a16="http://schemas.microsoft.com/office/drawing/2014/main" id="{53DD6634-569B-30F7-8CB6-0675553D82D2}"/>
              </a:ext>
            </a:extLst>
          </p:cNvPr>
          <p:cNvSpPr txBox="1"/>
          <p:nvPr/>
        </p:nvSpPr>
        <p:spPr>
          <a:xfrm>
            <a:off x="1686081" y="4900881"/>
            <a:ext cx="747320" cy="369332"/>
          </a:xfrm>
          <a:prstGeom prst="rect">
            <a:avLst/>
          </a:prstGeom>
          <a:noFill/>
        </p:spPr>
        <p:txBody>
          <a:bodyPr wrap="none" rtlCol="0">
            <a:spAutoFit/>
          </a:bodyPr>
          <a:lstStyle/>
          <a:p>
            <a:pPr algn="ctr"/>
            <a:r>
              <a:rPr lang="en-GB" dirty="0"/>
              <a:t>Visit S</a:t>
            </a:r>
            <a:endParaRPr lang="en-SE" dirty="0"/>
          </a:p>
        </p:txBody>
      </p:sp>
      <p:sp>
        <p:nvSpPr>
          <p:cNvPr id="20" name="Arrow: Right 19">
            <a:extLst>
              <a:ext uri="{FF2B5EF4-FFF2-40B4-BE49-F238E27FC236}">
                <a16:creationId xmlns:a16="http://schemas.microsoft.com/office/drawing/2014/main" id="{8E76E444-5AD4-38CA-CB1D-A67473586630}"/>
              </a:ext>
            </a:extLst>
          </p:cNvPr>
          <p:cNvSpPr/>
          <p:nvPr/>
        </p:nvSpPr>
        <p:spPr>
          <a:xfrm>
            <a:off x="4184583"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3043865443"/>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3043865443"/>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9"/>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2" name="TextBox 21">
            <a:extLst>
              <a:ext uri="{FF2B5EF4-FFF2-40B4-BE49-F238E27FC236}">
                <a16:creationId xmlns:a16="http://schemas.microsoft.com/office/drawing/2014/main" id="{8DC083A9-1A36-14D7-78A2-017AB24A2C39}"/>
              </a:ext>
            </a:extLst>
          </p:cNvPr>
          <p:cNvSpPr txBox="1"/>
          <p:nvPr/>
        </p:nvSpPr>
        <p:spPr>
          <a:xfrm>
            <a:off x="4172495" y="4900881"/>
            <a:ext cx="753732" cy="369332"/>
          </a:xfrm>
          <a:prstGeom prst="rect">
            <a:avLst/>
          </a:prstGeom>
          <a:noFill/>
        </p:spPr>
        <p:txBody>
          <a:bodyPr wrap="none" rtlCol="0">
            <a:spAutoFit/>
          </a:bodyPr>
          <a:lstStyle/>
          <a:p>
            <a:pPr algn="ctr"/>
            <a:r>
              <a:rPr lang="en-GB" dirty="0"/>
              <a:t>Visit T</a:t>
            </a:r>
            <a:endParaRPr lang="en-SE" dirty="0"/>
          </a:p>
        </p:txBody>
      </p:sp>
      <p:sp>
        <p:nvSpPr>
          <p:cNvPr id="23" name="Arrow: Right 22">
            <a:extLst>
              <a:ext uri="{FF2B5EF4-FFF2-40B4-BE49-F238E27FC236}">
                <a16:creationId xmlns:a16="http://schemas.microsoft.com/office/drawing/2014/main" id="{E9BC88E5-B4C6-0634-9D40-27A54E4053CE}"/>
              </a:ext>
            </a:extLst>
          </p:cNvPr>
          <p:cNvSpPr/>
          <p:nvPr/>
        </p:nvSpPr>
        <p:spPr>
          <a:xfrm>
            <a:off x="6628610"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316532018"/>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316532018"/>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10"/>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5" name="TextBox 24">
            <a:extLst>
              <a:ext uri="{FF2B5EF4-FFF2-40B4-BE49-F238E27FC236}">
                <a16:creationId xmlns:a16="http://schemas.microsoft.com/office/drawing/2014/main" id="{ACD15951-9770-FAD8-263A-20640A0F4C19}"/>
              </a:ext>
            </a:extLst>
          </p:cNvPr>
          <p:cNvSpPr txBox="1"/>
          <p:nvPr/>
        </p:nvSpPr>
        <p:spPr>
          <a:xfrm>
            <a:off x="6616522" y="4900881"/>
            <a:ext cx="966931" cy="369332"/>
          </a:xfrm>
          <a:prstGeom prst="rect">
            <a:avLst/>
          </a:prstGeom>
          <a:noFill/>
        </p:spPr>
        <p:txBody>
          <a:bodyPr wrap="none" rtlCol="0">
            <a:spAutoFit/>
          </a:bodyPr>
          <a:lstStyle/>
          <a:p>
            <a:pPr algn="ctr"/>
            <a:r>
              <a:rPr lang="en-GB" dirty="0"/>
              <a:t>Finished</a:t>
            </a:r>
            <a:endParaRPr lang="en-SE" dirty="0"/>
          </a:p>
        </p:txBody>
      </p:sp>
      <p:cxnSp>
        <p:nvCxnSpPr>
          <p:cNvPr id="27" name="Straight Arrow Connector 26">
            <a:extLst>
              <a:ext uri="{FF2B5EF4-FFF2-40B4-BE49-F238E27FC236}">
                <a16:creationId xmlns:a16="http://schemas.microsoft.com/office/drawing/2014/main" id="{AB3A9375-6C84-1A6D-4508-DA86E3D0E792}"/>
              </a:ext>
            </a:extLst>
          </p:cNvPr>
          <p:cNvCxnSpPr/>
          <p:nvPr/>
        </p:nvCxnSpPr>
        <p:spPr>
          <a:xfrm flipH="1">
            <a:off x="903514" y="3722204"/>
            <a:ext cx="6683040" cy="3055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5A9A60B1-0F9F-BCB0-01F8-99428220C8C8}"/>
              </a:ext>
            </a:extLst>
          </p:cNvPr>
          <p:cNvPicPr>
            <a:picLocks noChangeAspect="1"/>
          </p:cNvPicPr>
          <p:nvPr/>
        </p:nvPicPr>
        <p:blipFill>
          <a:blip r:embed="rId11"/>
          <a:srcRect/>
          <a:stretch/>
        </p:blipFill>
        <p:spPr>
          <a:xfrm>
            <a:off x="5407742" y="-13047"/>
            <a:ext cx="3734014" cy="1466934"/>
          </a:xfrm>
          <a:prstGeom prst="rect">
            <a:avLst/>
          </a:prstGeom>
        </p:spPr>
      </p:pic>
      <p:sp>
        <p:nvSpPr>
          <p:cNvPr id="28" name="TextBox 27">
            <a:extLst>
              <a:ext uri="{FF2B5EF4-FFF2-40B4-BE49-F238E27FC236}">
                <a16:creationId xmlns:a16="http://schemas.microsoft.com/office/drawing/2014/main" id="{7EE455D3-6D41-58DC-85A5-6B3EBFCCBC72}"/>
              </a:ext>
            </a:extLst>
          </p:cNvPr>
          <p:cNvSpPr txBox="1"/>
          <p:nvPr/>
        </p:nvSpPr>
        <p:spPr>
          <a:xfrm>
            <a:off x="3335075" y="3809428"/>
            <a:ext cx="2526333" cy="369332"/>
          </a:xfrm>
          <a:prstGeom prst="rect">
            <a:avLst/>
          </a:prstGeom>
          <a:noFill/>
        </p:spPr>
        <p:txBody>
          <a:bodyPr wrap="none" rtlCol="0">
            <a:spAutoFit/>
          </a:bodyPr>
          <a:lstStyle/>
          <a:p>
            <a:pPr algn="ctr"/>
            <a:r>
              <a:rPr lang="en-GB" dirty="0"/>
              <a:t>Visit U (nothing changes)</a:t>
            </a:r>
            <a:endParaRPr lang="en-SE" dirty="0"/>
          </a:p>
        </p:txBody>
      </p:sp>
      <p:sp>
        <p:nvSpPr>
          <p:cNvPr id="30" name="TextBox 29">
            <a:extLst>
              <a:ext uri="{FF2B5EF4-FFF2-40B4-BE49-F238E27FC236}">
                <a16:creationId xmlns:a16="http://schemas.microsoft.com/office/drawing/2014/main" id="{6C4DE922-43F3-06CE-FDEF-5D9DCBD0CEF6}"/>
              </a:ext>
            </a:extLst>
          </p:cNvPr>
          <p:cNvSpPr txBox="1"/>
          <p:nvPr/>
        </p:nvSpPr>
        <p:spPr>
          <a:xfrm>
            <a:off x="1601196" y="5442715"/>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1" name="TextBox 30">
            <a:extLst>
              <a:ext uri="{FF2B5EF4-FFF2-40B4-BE49-F238E27FC236}">
                <a16:creationId xmlns:a16="http://schemas.microsoft.com/office/drawing/2014/main" id="{6A443E65-713E-747F-911C-8FE6DBC8ABB7}"/>
              </a:ext>
            </a:extLst>
          </p:cNvPr>
          <p:cNvSpPr txBox="1"/>
          <p:nvPr/>
        </p:nvSpPr>
        <p:spPr>
          <a:xfrm>
            <a:off x="4068041" y="5442222"/>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2" name="Title 1">
            <a:extLst>
              <a:ext uri="{FF2B5EF4-FFF2-40B4-BE49-F238E27FC236}">
                <a16:creationId xmlns:a16="http://schemas.microsoft.com/office/drawing/2014/main" id="{EB3E6D57-34E1-AFA4-C65D-89C4B2B3EC0E}"/>
              </a:ext>
            </a:extLst>
          </p:cNvPr>
          <p:cNvSpPr txBox="1">
            <a:spLocks/>
          </p:cNvSpPr>
          <p:nvPr/>
        </p:nvSpPr>
        <p:spPr>
          <a:xfrm>
            <a:off x="52853" y="-16748"/>
            <a:ext cx="45720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r>
              <a:rPr lang="en-GB" dirty="0"/>
              <a:t>SD: Shortest Distance</a:t>
            </a:r>
          </a:p>
          <a:p>
            <a:r>
              <a:rPr lang="en-GB" dirty="0"/>
              <a:t>PN: Previous vertex</a:t>
            </a:r>
            <a:endParaRPr lang="en-SE" dirty="0"/>
          </a:p>
        </p:txBody>
      </p:sp>
    </p:spTree>
    <p:extLst>
      <p:ext uri="{BB962C8B-B14F-4D97-AF65-F5344CB8AC3E}">
        <p14:creationId xmlns:p14="http://schemas.microsoft.com/office/powerpoint/2010/main" val="3976051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solidFill>
                  <a:srgbClr val="FF0000"/>
                </a:solidFill>
              </a:rPr>
              <a:t>Bellman-Ford Algorithm</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29548" y="1247144"/>
                <a:ext cx="4468399" cy="2794820"/>
              </a:xfrm>
            </p:spPr>
            <p:txBody>
              <a:bodyPr>
                <a:normAutofit fontScale="92500" lnSpcReduction="20000"/>
              </a:bodyPr>
              <a:lstStyle/>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Initialize distance array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 for each vertex v as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[v]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i="0" dirty="0">
                    <a:solidFill>
                      <a:srgbClr val="273239"/>
                    </a:solidFill>
                    <a:effectLst/>
                    <a:latin typeface="Times New Roman" panose="02020603050405020304" pitchFamily="18" charset="0"/>
                    <a:cs typeface="Times New Roman" panose="02020603050405020304" pitchFamily="18" charset="0"/>
                  </a:rPr>
                  <a:t>, and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[s] = 0 to source vertex s.</a:t>
                </a:r>
              </a:p>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Can terminate early when all </a:t>
                </a:r>
                <a:r>
                  <a:rPr lang="en-GB" sz="2000" dirty="0" err="1">
                    <a:solidFill>
                      <a:srgbClr val="273239"/>
                    </a:solidFill>
                    <a:latin typeface="Times New Roman" panose="02020603050405020304" pitchFamily="18" charset="0"/>
                    <a:cs typeface="Times New Roman" panose="02020603050405020304" pitchFamily="18" charset="0"/>
                  </a:rPr>
                  <a:t>distTo</a:t>
                </a:r>
                <a:r>
                  <a:rPr lang="en-GB" sz="2000" dirty="0">
                    <a:solidFill>
                      <a:srgbClr val="273239"/>
                    </a:solidFill>
                    <a:latin typeface="Times New Roman" panose="02020603050405020304" pitchFamily="18" charset="0"/>
                    <a:cs typeface="Times New Roman" panose="02020603050405020304" pitchFamily="18" charset="0"/>
                  </a:rPr>
                  <a:t>[] values have converged</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a:t>
                </a:r>
              </a:p>
            </p:txBody>
          </p:sp>
        </mc:Choice>
        <mc:Fallback xmlns="">
          <p:sp>
            <p:nvSpPr>
              <p:cNvPr id="3" name="Content Placeholder 2">
                <a:extLst>
                  <a:ext uri="{FF2B5EF4-FFF2-40B4-BE49-F238E27FC236}">
                    <a16:creationId xmlns:a16="http://schemas.microsoft.com/office/drawing/2014/main" id="{E79B1F46-CB10-24D7-B4EF-73BCC5C0D8C2}"/>
                  </a:ext>
                </a:extLst>
              </p:cNvPr>
              <p:cNvSpPr>
                <a:spLocks noGrp="1" noRot="1" noChangeAspect="1" noMove="1" noResize="1" noEditPoints="1" noAdjustHandles="1" noChangeArrowheads="1" noChangeShapeType="1" noTextEdit="1"/>
              </p:cNvSpPr>
              <p:nvPr>
                <p:ph idx="1"/>
              </p:nvPr>
            </p:nvSpPr>
            <p:spPr>
              <a:xfrm>
                <a:off x="29548" y="1247144"/>
                <a:ext cx="4468399" cy="2794820"/>
              </a:xfrm>
              <a:blipFill>
                <a:blip r:embed="rId3"/>
                <a:stretch>
                  <a:fillRect l="-1637" t="-3930" r="-2456" b="-3275"/>
                </a:stretch>
              </a:blipFill>
            </p:spPr>
            <p:txBody>
              <a:bodyPr/>
              <a:lstStyle/>
              <a:p>
                <a:r>
                  <a:rPr lang="en-SE">
                    <a:noFill/>
                  </a:rPr>
                  <a:t> </a:t>
                </a:r>
              </a:p>
            </p:txBody>
          </p:sp>
        </mc:Fallback>
      </mc:AlternateContent>
      <p:sp>
        <p:nvSpPr>
          <p:cNvPr id="12" name="object 8">
            <a:extLst>
              <a:ext uri="{FF2B5EF4-FFF2-40B4-BE49-F238E27FC236}">
                <a16:creationId xmlns:a16="http://schemas.microsoft.com/office/drawing/2014/main" id="{46ADF0A6-E1E9-EC79-C88D-D058A7840DEB}"/>
              </a:ext>
            </a:extLst>
          </p:cNvPr>
          <p:cNvSpPr/>
          <p:nvPr/>
        </p:nvSpPr>
        <p:spPr>
          <a:xfrm>
            <a:off x="4627878" y="43182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716397" y="43937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5085691" y="4419617"/>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each edge. </a:t>
            </a:r>
            <a:endParaRPr lang="en-US" sz="1600"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799417" y="4731442"/>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8" name="object 8">
            <a:extLst>
              <a:ext uri="{FF2B5EF4-FFF2-40B4-BE49-F238E27FC236}">
                <a16:creationId xmlns:a16="http://schemas.microsoft.com/office/drawing/2014/main" id="{6BEF1777-7F87-516D-DB97-7A54D8474FAE}"/>
              </a:ext>
            </a:extLst>
          </p:cNvPr>
          <p:cNvSpPr/>
          <p:nvPr/>
        </p:nvSpPr>
        <p:spPr>
          <a:xfrm>
            <a:off x="4586965" y="1972361"/>
            <a:ext cx="4218402"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20" name="object 9">
            <a:extLst>
              <a:ext uri="{FF2B5EF4-FFF2-40B4-BE49-F238E27FC236}">
                <a16:creationId xmlns:a16="http://schemas.microsoft.com/office/drawing/2014/main" id="{91C5A204-EF5B-9FF5-76F6-0CDAF1DC0380}"/>
              </a:ext>
            </a:extLst>
          </p:cNvPr>
          <p:cNvSpPr txBox="1"/>
          <p:nvPr/>
        </p:nvSpPr>
        <p:spPr>
          <a:xfrm>
            <a:off x="4956260" y="1998203"/>
            <a:ext cx="3849106"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E951701-9D8F-0ED5-8D93-359AEE66ECAD}"/>
              </a:ext>
            </a:extLst>
          </p:cNvPr>
          <p:cNvCxnSpPr>
            <a:cxnSpLocks/>
          </p:cNvCxnSpPr>
          <p:nvPr/>
        </p:nvCxnSpPr>
        <p:spPr>
          <a:xfrm>
            <a:off x="4669985" y="2326806"/>
            <a:ext cx="4016815"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A1E61A8-F49C-6060-D88C-AC13C372032F}"/>
              </a:ext>
            </a:extLst>
          </p:cNvPr>
          <p:cNvCxnSpPr>
            <a:cxnSpLocks/>
          </p:cNvCxnSpPr>
          <p:nvPr/>
        </p:nvCxnSpPr>
        <p:spPr>
          <a:xfrm>
            <a:off x="4759549" y="4418283"/>
            <a:ext cx="3606057" cy="1334"/>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FAF3195-75EB-5658-D863-9F4FC10590D6}"/>
              </a:ext>
            </a:extLst>
          </p:cNvPr>
          <p:cNvSpPr txBox="1"/>
          <p:nvPr/>
        </p:nvSpPr>
        <p:spPr>
          <a:xfrm>
            <a:off x="4586965" y="1525653"/>
            <a:ext cx="997453" cy="461665"/>
          </a:xfrm>
          <a:prstGeom prst="rect">
            <a:avLst/>
          </a:prstGeom>
          <a:noFill/>
        </p:spPr>
        <p:txBody>
          <a:bodyPr wrap="none" rtlCol="0">
            <a:spAutoFit/>
          </a:bodyPr>
          <a:lstStyle/>
          <a:p>
            <a:r>
              <a:rPr lang="en-GB" sz="2400" dirty="0"/>
              <a:t>Recall:</a:t>
            </a:r>
            <a:endParaRPr lang="en-SE" sz="2400" dirty="0"/>
          </a:p>
        </p:txBody>
      </p:sp>
      <p:cxnSp>
        <p:nvCxnSpPr>
          <p:cNvPr id="31" name="Straight Connector 30">
            <a:extLst>
              <a:ext uri="{FF2B5EF4-FFF2-40B4-BE49-F238E27FC236}">
                <a16:creationId xmlns:a16="http://schemas.microsoft.com/office/drawing/2014/main" id="{90B4E7F1-21B1-C5C6-D842-46860058A4F4}"/>
              </a:ext>
            </a:extLst>
          </p:cNvPr>
          <p:cNvCxnSpPr>
            <a:cxnSpLocks/>
          </p:cNvCxnSpPr>
          <p:nvPr/>
        </p:nvCxnSpPr>
        <p:spPr>
          <a:xfrm flipV="1">
            <a:off x="4669985" y="2020258"/>
            <a:ext cx="3970896" cy="6109"/>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5" name="object 6">
            <a:extLst>
              <a:ext uri="{FF2B5EF4-FFF2-40B4-BE49-F238E27FC236}">
                <a16:creationId xmlns:a16="http://schemas.microsoft.com/office/drawing/2014/main" id="{AA3883C4-B5A1-2352-D110-EF9DFFB14027}"/>
              </a:ext>
            </a:extLst>
          </p:cNvPr>
          <p:cNvSpPr txBox="1"/>
          <p:nvPr/>
        </p:nvSpPr>
        <p:spPr>
          <a:xfrm>
            <a:off x="152764" y="4182414"/>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z="1400" spc="-4" dirty="0">
                <a:latin typeface="DejaVu Sans Mono"/>
                <a:cs typeface="DejaVu Sans Mono"/>
              </a:rPr>
              <a:t>I</a:t>
            </a:r>
            <a:r>
              <a:rPr sz="1400" spc="-4" dirty="0" err="1">
                <a:latin typeface="DejaVu Sans Mono"/>
                <a:cs typeface="DejaVu Sans Mono"/>
              </a:rPr>
              <a:t>nt</a:t>
            </a:r>
            <a:r>
              <a:rPr lang="en-GB" sz="1400" spc="-4" dirty="0">
                <a:latin typeface="DejaVu Sans Mono"/>
                <a:cs typeface="DejaVu Sans Mono"/>
              </a:rPr>
              <a:t> u </a:t>
            </a:r>
            <a:r>
              <a:rPr sz="1400" spc="-4" dirty="0">
                <a:latin typeface="DejaVu Sans Mono"/>
                <a:cs typeface="DejaVu Sans Mono"/>
              </a:rPr>
              <a:t>=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 </a:t>
            </a:r>
            <a:r>
              <a:rPr sz="1400" spc="-4" dirty="0">
                <a:latin typeface="DejaVu Sans Mono"/>
                <a:cs typeface="DejaVu Sans Mono"/>
              </a:rPr>
              <a:t>=</a:t>
            </a:r>
            <a:r>
              <a:rPr lang="en-GB" sz="1400" spc="-4" dirty="0">
                <a:latin typeface="DejaVu Sans Mono"/>
                <a:cs typeface="DejaVu Sans Mono"/>
              </a:rPr>
              <a:t> </a:t>
            </a:r>
            <a:r>
              <a:rPr sz="1400" spc="-4" dirty="0">
                <a:latin typeface="DejaVu Sans Mono"/>
                <a:cs typeface="DejaVu Sans Mono"/>
              </a:rPr>
              <a:t>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&gt;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prevNode</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u</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Tree>
    <p:extLst>
      <p:ext uri="{BB962C8B-B14F-4D97-AF65-F5344CB8AC3E}">
        <p14:creationId xmlns:p14="http://schemas.microsoft.com/office/powerpoint/2010/main" val="17209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Times New Roman" panose="02020603050405020304" pitchFamily="18" charset="0"/>
                <a:cs typeface="Times New Roman" panose="02020603050405020304" pitchFamily="18" charset="0"/>
              </a:rPr>
              <a:t>Relaxing edges </a:t>
            </a:r>
            <a:r>
              <a:rPr lang="en-GB" sz="2400" b="1" dirty="0">
                <a:solidFill>
                  <a:srgbClr val="273239"/>
                </a:solidFill>
                <a:latin typeface="Times New Roman" panose="02020603050405020304" pitchFamily="18" charset="0"/>
                <a:cs typeface="Times New Roman" panose="02020603050405020304" pitchFamily="18" charset="0"/>
              </a:rPr>
              <a:t>V</a:t>
            </a:r>
            <a:r>
              <a:rPr lang="en-GB" sz="2400" b="1" i="0" dirty="0">
                <a:solidFill>
                  <a:srgbClr val="273239"/>
                </a:solidFill>
                <a:effectLst/>
                <a:latin typeface="Times New Roman" panose="02020603050405020304" pitchFamily="18" charset="0"/>
                <a:cs typeface="Times New Roman" panose="02020603050405020304" pitchFamily="18" charset="0"/>
              </a:rPr>
              <a:t>-1 </a:t>
            </a:r>
            <a:r>
              <a:rPr lang="en-GB" sz="2400" b="0" i="0" dirty="0">
                <a:solidFill>
                  <a:srgbClr val="273239"/>
                </a:solidFill>
                <a:effectLst/>
                <a:latin typeface="Times New Roman" panose="02020603050405020304" pitchFamily="18" charset="0"/>
                <a:cs typeface="Times New Roman" panose="02020603050405020304" pitchFamily="18" charset="0"/>
              </a:rPr>
              <a:t>times in the Bellman-Ford algorithm guarantees that the algorithm has explored all possible paths </a:t>
            </a:r>
            <a:r>
              <a:rPr lang="en-GB" dirty="0">
                <a:solidFill>
                  <a:srgbClr val="273239"/>
                </a:solidFill>
                <a:latin typeface="Times New Roman" panose="02020603050405020304" pitchFamily="18" charset="0"/>
                <a:cs typeface="Times New Roman" panose="02020603050405020304" pitchFamily="18" charset="0"/>
              </a:rPr>
              <a:t>with</a:t>
            </a:r>
            <a:r>
              <a:rPr lang="en-GB" sz="2400" b="0" i="0" dirty="0">
                <a:solidFill>
                  <a:srgbClr val="273239"/>
                </a:solidFill>
                <a:effectLst/>
                <a:latin typeface="Times New Roman" panose="02020603050405020304" pitchFamily="18" charset="0"/>
                <a:cs typeface="Times New Roman" panose="02020603050405020304" pitchFamily="18" charset="0"/>
              </a:rPr>
              <a:t> up to</a:t>
            </a:r>
            <a:r>
              <a:rPr lang="en-GB" sz="2400" b="1" i="0" dirty="0">
                <a:solidFill>
                  <a:srgbClr val="273239"/>
                </a:solidFill>
                <a:effectLst/>
                <a:latin typeface="Times New Roman" panose="02020603050405020304" pitchFamily="18" charset="0"/>
                <a:cs typeface="Times New Roman" panose="02020603050405020304" pitchFamily="18" charset="0"/>
              </a:rPr>
              <a:t> V-1</a:t>
            </a:r>
            <a:r>
              <a:rPr lang="en-GB" dirty="0">
                <a:solidFill>
                  <a:srgbClr val="273239"/>
                </a:solidFill>
                <a:latin typeface="Times New Roman" panose="02020603050405020304" pitchFamily="18" charset="0"/>
                <a:cs typeface="Times New Roman" panose="02020603050405020304" pitchFamily="18" charset="0"/>
              </a:rPr>
              <a:t> </a:t>
            </a:r>
            <a:r>
              <a:rPr lang="en-GB" sz="2400" b="0" i="0" dirty="0">
                <a:solidFill>
                  <a:srgbClr val="273239"/>
                </a:solidFill>
                <a:effectLst/>
                <a:latin typeface="Times New Roman" panose="02020603050405020304" pitchFamily="18" charset="0"/>
                <a:cs typeface="Times New Roman" panose="02020603050405020304" pitchFamily="18" charset="0"/>
              </a:rPr>
              <a:t>edges,  which is the maximum possible number of edges of a shortest path in a graph with </a:t>
            </a:r>
            <a:r>
              <a:rPr lang="en-GB" sz="2400" b="1" i="0" dirty="0">
                <a:solidFill>
                  <a:srgbClr val="273239"/>
                </a:solidFill>
                <a:effectLst/>
                <a:latin typeface="Times New Roman" panose="02020603050405020304" pitchFamily="18" charset="0"/>
                <a:cs typeface="Times New Roman" panose="02020603050405020304" pitchFamily="18" charset="0"/>
              </a:rPr>
              <a:t>V </a:t>
            </a:r>
            <a:r>
              <a:rPr lang="en-GB" sz="2400" b="0" i="0" dirty="0">
                <a:solidFill>
                  <a:srgbClr val="273239"/>
                </a:solidFill>
                <a:effectLst/>
                <a:latin typeface="Times New Roman" panose="02020603050405020304" pitchFamily="18" charset="0"/>
                <a:cs typeface="Times New Roman" panose="02020603050405020304" pitchFamily="18" charset="0"/>
              </a:rPr>
              <a:t>vertices. </a:t>
            </a:r>
          </a:p>
          <a:p>
            <a:r>
              <a:rPr lang="en-GB" sz="2400" b="0" i="0" dirty="0">
                <a:solidFill>
                  <a:srgbClr val="273239"/>
                </a:solidFill>
                <a:effectLst/>
                <a:latin typeface="Times New Roman" panose="02020603050405020304" pitchFamily="18" charset="0"/>
                <a:cs typeface="Times New Roman" panose="02020603050405020304" pitchFamily="18" charset="0"/>
              </a:rPr>
              <a:t>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C197-8E73-6110-2D31-12BF1206AB20}"/>
              </a:ext>
            </a:extLst>
          </p:cNvPr>
          <p:cNvSpPr>
            <a:spLocks noGrp="1"/>
          </p:cNvSpPr>
          <p:nvPr>
            <p:ph type="title"/>
          </p:nvPr>
        </p:nvSpPr>
        <p:spPr/>
        <p:txBody>
          <a:bodyPr>
            <a:normAutofit fontScale="90000"/>
          </a:bodyPr>
          <a:lstStyle/>
          <a:p>
            <a:r>
              <a:rPr lang="en-GB" dirty="0">
                <a:solidFill>
                  <a:srgbClr val="FF0000"/>
                </a:solidFill>
              </a:rPr>
              <a:t>Bellman-Ford Algorithm with Negative Cycle Detection</a:t>
            </a:r>
            <a:endParaRPr lang="en-SE" dirty="0">
              <a:solidFill>
                <a:srgbClr val="FF0000"/>
              </a:solidFill>
            </a:endParaRP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1ACC0E1-837F-5309-6A17-B6647B4BB547}"/>
                  </a:ext>
                </a:extLst>
              </p:cNvPr>
              <p:cNvSpPr txBox="1">
                <a:spLocks/>
              </p:cNvSpPr>
              <p:nvPr/>
            </p:nvSpPr>
            <p:spPr>
              <a:xfrm>
                <a:off x="457200" y="1598265"/>
                <a:ext cx="8229600" cy="514797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Initialize distance array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 for each vertex v as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[v] = </a:t>
                </a:r>
                <a14:m>
                  <m:oMath xmlns:m="http://schemas.openxmlformats.org/officeDocument/2006/math">
                    <m:r>
                      <a:rPr lang="en-GB" sz="2800" b="0" i="1" smtClean="0">
                        <a:solidFill>
                          <a:srgbClr val="273239"/>
                        </a:solidFill>
                        <a:latin typeface="Cambria Math" panose="02040503050406030204" pitchFamily="18" charset="0"/>
                      </a:rPr>
                      <m:t>∞</m:t>
                    </m:r>
                  </m:oMath>
                </a14:m>
                <a:r>
                  <a:rPr lang="en-GB" sz="2800" dirty="0">
                    <a:solidFill>
                      <a:srgbClr val="273239"/>
                    </a:solidFill>
                    <a:latin typeface="Times New Roman" panose="02020603050405020304" pitchFamily="18" charset="0"/>
                    <a:cs typeface="Times New Roman" panose="02020603050405020304" pitchFamily="18" charset="0"/>
                  </a:rPr>
                  <a:t>, and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[s] = 0 to source vertex s.</a:t>
                </a:r>
              </a:p>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Can terminate early when all </a:t>
                </a:r>
                <a:r>
                  <a:rPr lang="en-GB" sz="2400" dirty="0" err="1">
                    <a:solidFill>
                      <a:srgbClr val="273239"/>
                    </a:solidFill>
                    <a:latin typeface="Times New Roman" panose="02020603050405020304" pitchFamily="18" charset="0"/>
                    <a:cs typeface="Times New Roman" panose="02020603050405020304" pitchFamily="18" charset="0"/>
                  </a:rPr>
                  <a:t>distTo</a:t>
                </a:r>
                <a:r>
                  <a:rPr lang="en-GB" sz="2400" dirty="0">
                    <a:solidFill>
                      <a:srgbClr val="273239"/>
                    </a:solidFill>
                    <a:latin typeface="Times New Roman" panose="02020603050405020304" pitchFamily="18" charset="0"/>
                    <a:cs typeface="Times New Roman" panose="02020603050405020304" pitchFamily="18" charset="0"/>
                  </a:rPr>
                  <a:t>[] values have converged</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 </a:t>
                </a:r>
                <a:r>
                  <a:rPr lang="en-US" altLang="zh-CN" sz="2400" dirty="0">
                    <a:solidFill>
                      <a:srgbClr val="273239"/>
                    </a:solidFill>
                    <a:latin typeface="Times New Roman" panose="02020603050405020304" pitchFamily="18" charset="0"/>
                    <a:cs typeface="Times New Roman" panose="02020603050405020304" pitchFamily="18" charset="0"/>
                  </a:rPr>
                  <a:t>A good heuristic is to follow the Breadth First Search </a:t>
                </a:r>
                <a:r>
                  <a:rPr lang="en-GB" altLang="zh-CN" sz="2400" dirty="0">
                    <a:solidFill>
                      <a:srgbClr val="273239"/>
                    </a:solidFill>
                    <a:latin typeface="Times New Roman" panose="02020603050405020304" pitchFamily="18" charset="0"/>
                    <a:cs typeface="Times New Roman" panose="02020603050405020304" pitchFamily="18" charset="0"/>
                  </a:rPr>
                  <a:t>(BFS) order.</a:t>
                </a:r>
                <a:endParaRPr lang="en-GB" sz="2400" dirty="0">
                  <a:solidFill>
                    <a:srgbClr val="273239"/>
                  </a:solidFill>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800" i="0" dirty="0">
                    <a:solidFill>
                      <a:srgbClr val="273239"/>
                    </a:solidFill>
                    <a:effectLst/>
                    <a:latin typeface="Times New Roman" panose="02020603050405020304" pitchFamily="18" charset="0"/>
                    <a:cs typeface="Times New Roman" panose="02020603050405020304" pitchFamily="18" charset="0"/>
                  </a:rPr>
                  <a:t>Relax all the edges one more </a:t>
                </a:r>
                <a:r>
                  <a:rPr lang="en-GB" sz="2800" dirty="0">
                    <a:solidFill>
                      <a:srgbClr val="273239"/>
                    </a:solidFill>
                    <a:latin typeface="Times New Roman" panose="02020603050405020304" pitchFamily="18" charset="0"/>
                    <a:cs typeface="Times New Roman" panose="02020603050405020304" pitchFamily="18" charset="0"/>
                  </a:rPr>
                  <a:t>time i.e. the V-</a:t>
                </a:r>
                <a:r>
                  <a:rPr lang="en-GB" sz="2800" dirty="0" err="1">
                    <a:solidFill>
                      <a:srgbClr val="273239"/>
                    </a:solidFill>
                    <a:latin typeface="Times New Roman" panose="02020603050405020304" pitchFamily="18" charset="0"/>
                    <a:cs typeface="Times New Roman" panose="02020603050405020304" pitchFamily="18" charset="0"/>
                  </a:rPr>
                  <a:t>th</a:t>
                </a:r>
                <a:r>
                  <a:rPr lang="en-GB" sz="2800" dirty="0">
                    <a:solidFill>
                      <a:srgbClr val="273239"/>
                    </a:solidFill>
                    <a:latin typeface="Times New Roman" panose="02020603050405020304" pitchFamily="18" charset="0"/>
                    <a:cs typeface="Times New Roman" panose="02020603050405020304" pitchFamily="18" charset="0"/>
                  </a:rPr>
                  <a:t> time:</a:t>
                </a:r>
              </a:p>
              <a:p>
                <a:pPr marL="742950" lvl="1" indent="-285750" algn="l" fontAlgn="base">
                  <a:buFont typeface="Arial" panose="020B0604020202020204" pitchFamily="34" charset="0"/>
                  <a:buChar char="•"/>
                </a:pPr>
                <a:r>
                  <a:rPr lang="en-GB" sz="2400" i="0" dirty="0">
                    <a:effectLst/>
                    <a:latin typeface="Times New Roman" panose="02020603050405020304" pitchFamily="18" charset="0"/>
                    <a:cs typeface="Times New Roman" panose="02020603050405020304" pitchFamily="18" charset="0"/>
                  </a:rPr>
                  <a:t>Case 1 (Negative cycle exists): if any edge can be further </a:t>
                </a:r>
                <a:r>
                  <a:rPr lang="en-GB" sz="2400" dirty="0">
                    <a:latin typeface="Times New Roman" panose="02020603050405020304" pitchFamily="18" charset="0"/>
                    <a:cs typeface="Times New Roman" panose="02020603050405020304" pitchFamily="18" charset="0"/>
                  </a:rPr>
                  <a:t>relaxed, i.e., </a:t>
                </a:r>
                <a:r>
                  <a:rPr lang="en-GB" sz="2400" i="0" dirty="0">
                    <a:effectLst/>
                    <a:latin typeface="Times New Roman" panose="02020603050405020304" pitchFamily="18" charset="0"/>
                    <a:cs typeface="Times New Roman" panose="02020603050405020304" pitchFamily="18" charset="0"/>
                  </a:rPr>
                  <a:t>for any edge u</a:t>
                </a:r>
                <a:r>
                  <a:rPr lang="en-US" sz="2400" b="1" dirty="0">
                    <a:latin typeface="Times New Roman" panose="02020603050405020304" pitchFamily="18" charset="0"/>
                    <a:cs typeface="Times New Roman" panose="02020603050405020304" pitchFamily="18" charset="0"/>
                  </a:rPr>
                  <a:t>→</a:t>
                </a:r>
                <a:r>
                  <a:rPr lang="en-GB" sz="2400" i="0" dirty="0">
                    <a:effectLst/>
                    <a:latin typeface="Times New Roman" panose="02020603050405020304" pitchFamily="18" charset="0"/>
                    <a:cs typeface="Times New Roman" panose="02020603050405020304" pitchFamily="18" charset="0"/>
                  </a:rPr>
                  <a:t>v, if </a:t>
                </a:r>
                <a:r>
                  <a:rPr lang="en-GB" sz="2400" i="0" dirty="0" err="1">
                    <a:effectLst/>
                    <a:latin typeface="Times New Roman" panose="02020603050405020304" pitchFamily="18" charset="0"/>
                    <a:cs typeface="Times New Roman" panose="02020603050405020304" pitchFamily="18" charset="0"/>
                  </a:rPr>
                  <a:t>distTo</a:t>
                </a:r>
                <a:r>
                  <a:rPr lang="en-GB" sz="2400" i="0" dirty="0">
                    <a:effectLst/>
                    <a:latin typeface="Times New Roman" panose="02020603050405020304" pitchFamily="18" charset="0"/>
                    <a:cs typeface="Times New Roman" panose="02020603050405020304" pitchFamily="18" charset="0"/>
                  </a:rPr>
                  <a:t>[u] </a:t>
                </a:r>
                <a:r>
                  <a:rPr lang="en-GB" sz="2400" i="0" dirty="0">
                    <a:solidFill>
                      <a:srgbClr val="273239"/>
                    </a:solidFill>
                    <a:effectLst/>
                    <a:latin typeface="Times New Roman" panose="02020603050405020304" pitchFamily="18" charset="0"/>
                    <a:cs typeface="Times New Roman" panose="02020603050405020304" pitchFamily="18" charset="0"/>
                  </a:rPr>
                  <a:t>&gt; </a:t>
                </a:r>
                <a:r>
                  <a:rPr lang="en-GB" sz="2400" i="0" dirty="0" err="1">
                    <a:solidFill>
                      <a:srgbClr val="273239"/>
                    </a:solidFill>
                    <a:effectLst/>
                    <a:latin typeface="Times New Roman" panose="02020603050405020304" pitchFamily="18" charset="0"/>
                    <a:cs typeface="Times New Roman" panose="02020603050405020304" pitchFamily="18" charset="0"/>
                  </a:rPr>
                  <a:t>distTo</a:t>
                </a:r>
                <a:r>
                  <a:rPr lang="en-GB" sz="2400" i="0" dirty="0">
                    <a:solidFill>
                      <a:srgbClr val="273239"/>
                    </a:solidFill>
                    <a:effectLst/>
                    <a:latin typeface="Times New Roman" panose="02020603050405020304" pitchFamily="18" charset="0"/>
                    <a:cs typeface="Times New Roman" panose="02020603050405020304" pitchFamily="18" charset="0"/>
                  </a:rPr>
                  <a:t>[u] + w(</a:t>
                </a:r>
                <a:r>
                  <a:rPr lang="en-GB" sz="2400" i="0" dirty="0" err="1">
                    <a:solidFill>
                      <a:srgbClr val="273239"/>
                    </a:solidFill>
                    <a:effectLst/>
                    <a:latin typeface="Times New Roman" panose="02020603050405020304" pitchFamily="18" charset="0"/>
                    <a:cs typeface="Times New Roman" panose="02020603050405020304" pitchFamily="18" charset="0"/>
                  </a:rPr>
                  <a:t>u,v</a:t>
                </a:r>
                <a:r>
                  <a:rPr lang="en-GB" sz="2400" i="0" dirty="0">
                    <a:solidFill>
                      <a:srgbClr val="273239"/>
                    </a:solidFill>
                    <a:effectLst/>
                    <a:latin typeface="Times New Roman" panose="02020603050405020304" pitchFamily="18" charset="0"/>
                    <a:cs typeface="Times New Roman" panose="02020603050405020304" pitchFamily="18" charset="0"/>
                  </a:rPr>
                  <a:t>)</a:t>
                </a:r>
              </a:p>
              <a:p>
                <a:pPr marL="742950" lvl="1" indent="-285750" algn="l" fontAlgn="base">
                  <a:buFont typeface="Arial" panose="020B0604020202020204" pitchFamily="34" charset="0"/>
                  <a:buChar char="•"/>
                </a:pPr>
                <a:r>
                  <a:rPr lang="en-GB" sz="240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p>
              <a:p>
                <a:pPr indent="-285750"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Notes: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It can find any negative cycle that is reachable from source vertex s (but not negative cycles that are unreachable from 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If there is a negative cycle that is reachable from source vertex s, then any paths that go through the cycle has distance </a:t>
                </a:r>
                <a14:m>
                  <m:oMath xmlns:m="http://schemas.openxmlformats.org/officeDocument/2006/math">
                    <m:r>
                      <a:rPr lang="en-GB" sz="2400" b="0" i="0" smtClean="0">
                        <a:solidFill>
                          <a:srgbClr val="273239"/>
                        </a:solidFill>
                        <a:latin typeface="Cambria Math" panose="02040503050406030204" pitchFamily="18" charset="0"/>
                        <a:cs typeface="Times New Roman" panose="02020603050405020304" pitchFamily="18" charset="0"/>
                      </a:rPr>
                      <m:t>−</m:t>
                    </m:r>
                    <m:r>
                      <a:rPr lang="en-GB" sz="2400" b="0" i="1" smtClean="0">
                        <a:solidFill>
                          <a:srgbClr val="273239"/>
                        </a:solidFill>
                        <a:latin typeface="Cambria Math" panose="02040503050406030204" pitchFamily="18" charset="0"/>
                        <a:cs typeface="Times New Roman" panose="02020603050405020304" pitchFamily="18" charset="0"/>
                      </a:rPr>
                      <m:t>∞</m:t>
                    </m:r>
                  </m:oMath>
                </a14:m>
                <a:r>
                  <a:rPr lang="en-GB" sz="2400" dirty="0">
                    <a:solidFill>
                      <a:srgbClr val="273239"/>
                    </a:solidFill>
                    <a:latin typeface="Times New Roman" panose="02020603050405020304" pitchFamily="18" charset="0"/>
                    <a:cs typeface="Times New Roman" panose="02020603050405020304" pitchFamily="18" charset="0"/>
                  </a:rPr>
                  <a:t>, since the cost can be reduced by traversing the cycle infinite number of times. </a:t>
                </a:r>
              </a:p>
              <a:p>
                <a:pPr indent="-285750" fontAlgn="base">
                  <a:buFont typeface="Arial" panose="020B0604020202020204" pitchFamily="34" charset="0"/>
                  <a:buChar char="•"/>
                </a:pPr>
                <a:endParaRPr lang="en-GB" sz="2800" dirty="0">
                  <a:solidFill>
                    <a:srgbClr val="273239"/>
                  </a:solidFill>
                  <a:latin typeface="Times New Roman" panose="02020603050405020304" pitchFamily="18" charset="0"/>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81ACC0E1-837F-5309-6A17-B6647B4BB547}"/>
                  </a:ext>
                </a:extLst>
              </p:cNvPr>
              <p:cNvSpPr txBox="1">
                <a:spLocks noRot="1" noChangeAspect="1" noMove="1" noResize="1" noEditPoints="1" noAdjustHandles="1" noChangeArrowheads="1" noChangeShapeType="1" noTextEdit="1"/>
              </p:cNvSpPr>
              <p:nvPr/>
            </p:nvSpPr>
            <p:spPr>
              <a:xfrm>
                <a:off x="457200" y="1598265"/>
                <a:ext cx="8229600" cy="5147975"/>
              </a:xfrm>
              <a:prstGeom prst="rect">
                <a:avLst/>
              </a:prstGeom>
              <a:blipFill>
                <a:blip r:embed="rId3"/>
                <a:stretch>
                  <a:fillRect l="-963" t="-2367" r="-2074" b="-473"/>
                </a:stretch>
              </a:blipFill>
            </p:spPr>
            <p:txBody>
              <a:bodyPr/>
              <a:lstStyle/>
              <a:p>
                <a:r>
                  <a:rPr lang="en-SE">
                    <a:noFill/>
                  </a:rPr>
                  <a:t> </a:t>
                </a:r>
              </a:p>
            </p:txBody>
          </p:sp>
        </mc:Fallback>
      </mc:AlternateContent>
    </p:spTree>
    <p:extLst>
      <p:ext uri="{BB962C8B-B14F-4D97-AF65-F5344CB8AC3E}">
        <p14:creationId xmlns:p14="http://schemas.microsoft.com/office/powerpoint/2010/main" val="167226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6CE8-8B6A-CE3D-AF7E-6535FE5DB794}"/>
              </a:ext>
            </a:extLst>
          </p:cNvPr>
          <p:cNvSpPr>
            <a:spLocks noGrp="1"/>
          </p:cNvSpPr>
          <p:nvPr>
            <p:ph type="title"/>
          </p:nvPr>
        </p:nvSpPr>
        <p:spPr/>
        <p:txBody>
          <a:bodyPr>
            <a:normAutofit fontScale="90000"/>
          </a:bodyPr>
          <a:lstStyle/>
          <a:p>
            <a:r>
              <a:rPr lang="en-GB" dirty="0">
                <a:solidFill>
                  <a:srgbClr val="FF0000"/>
                </a:solidFill>
              </a:rPr>
              <a:t>Time Complexity of Bellman-Ford Algorithm</a:t>
            </a:r>
            <a:endParaRPr lang="en-SE" dirty="0">
              <a:solidFill>
                <a:srgbClr val="FF0000"/>
              </a:solidFill>
            </a:endParaRPr>
          </a:p>
        </p:txBody>
      </p:sp>
      <p:sp>
        <p:nvSpPr>
          <p:cNvPr id="3" name="Content Placeholder 2">
            <a:extLst>
              <a:ext uri="{FF2B5EF4-FFF2-40B4-BE49-F238E27FC236}">
                <a16:creationId xmlns:a16="http://schemas.microsoft.com/office/drawing/2014/main" id="{A36A016E-B402-5607-4562-E1E0B9F59234}"/>
              </a:ext>
            </a:extLst>
          </p:cNvPr>
          <p:cNvSpPr>
            <a:spLocks noGrp="1"/>
          </p:cNvSpPr>
          <p:nvPr>
            <p:ph idx="1"/>
          </p:nvPr>
        </p:nvSpPr>
        <p:spPr/>
        <p:txBody>
          <a:bodyPr/>
          <a:lstStyle/>
          <a:p>
            <a:r>
              <a:rPr lang="en-GB" dirty="0"/>
              <a:t>Time complexity for connected graph: </a:t>
            </a:r>
          </a:p>
          <a:p>
            <a:r>
              <a:rPr lang="en-GB" dirty="0"/>
              <a:t>Average Case: O(VE)</a:t>
            </a:r>
          </a:p>
          <a:p>
            <a:r>
              <a:rPr lang="en-GB" dirty="0"/>
              <a:t>Worst Case: O(VE)</a:t>
            </a:r>
          </a:p>
          <a:p>
            <a:pPr lvl="1"/>
            <a:r>
              <a:rPr lang="en-GB" dirty="0"/>
              <a:t>If the graph is dense or complete, the value of E becomes O(V</a:t>
            </a:r>
            <a:r>
              <a:rPr lang="en-GB" baseline="30000" dirty="0"/>
              <a:t>2</a:t>
            </a:r>
            <a:r>
              <a:rPr lang="en-GB" dirty="0"/>
              <a:t>). So overall time complexity becomes O(V</a:t>
            </a:r>
            <a:r>
              <a:rPr lang="en-GB" baseline="30000" dirty="0"/>
              <a:t>3</a:t>
            </a:r>
            <a:r>
              <a:rPr lang="en-GB" dirty="0"/>
              <a:t>)</a:t>
            </a:r>
          </a:p>
          <a:p>
            <a:endParaRPr lang="en-SE" dirty="0"/>
          </a:p>
        </p:txBody>
      </p:sp>
    </p:spTree>
    <p:extLst>
      <p:ext uri="{BB962C8B-B14F-4D97-AF65-F5344CB8AC3E}">
        <p14:creationId xmlns:p14="http://schemas.microsoft.com/office/powerpoint/2010/main" val="2028078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1</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16"/>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16353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4352474"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(converged, no further changes, so stop here)</a:t>
            </a:r>
            <a:endParaRPr lang="en-US" sz="1600" dirty="0"/>
          </a:p>
        </p:txBody>
      </p:sp>
      <p:sp>
        <p:nvSpPr>
          <p:cNvPr id="5" name="TextBox 4">
            <a:extLst>
              <a:ext uri="{FF2B5EF4-FFF2-40B4-BE49-F238E27FC236}">
                <a16:creationId xmlns:a16="http://schemas.microsoft.com/office/drawing/2014/main" id="{3D5ABB99-600F-1937-EB98-60DE8BB90FFA}"/>
              </a:ext>
            </a:extLst>
          </p:cNvPr>
          <p:cNvSpPr txBox="1"/>
          <p:nvPr/>
        </p:nvSpPr>
        <p:spPr>
          <a:xfrm>
            <a:off x="3274678" y="6444101"/>
            <a:ext cx="251336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800" dirty="0">
                <a:solidFill>
                  <a:srgbClr val="273239"/>
                </a:solidFill>
                <a:latin typeface="Times New Roman" panose="02020603050405020304" pitchFamily="18" charset="0"/>
                <a:cs typeface="Times New Roman" panose="02020603050405020304" pitchFamily="18" charset="0"/>
              </a:rPr>
              <a:t>Order of edge relaxations </a:t>
            </a:r>
            <a:endParaRPr lang="en-SE" dirty="0"/>
          </a:p>
        </p:txBody>
      </p:sp>
      <p:sp>
        <p:nvSpPr>
          <p:cNvPr id="79" name="TextBox 78">
            <a:extLst>
              <a:ext uri="{FF2B5EF4-FFF2-40B4-BE49-F238E27FC236}">
                <a16:creationId xmlns:a16="http://schemas.microsoft.com/office/drawing/2014/main" id="{754B2FA0-761B-F832-AF78-C01CB83C7C6F}"/>
              </a:ext>
            </a:extLst>
          </p:cNvPr>
          <p:cNvSpPr txBox="1"/>
          <p:nvPr/>
        </p:nvSpPr>
        <p:spPr>
          <a:xfrm>
            <a:off x="7069258" y="3587613"/>
            <a:ext cx="2074742"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600" dirty="0">
                <a:solidFill>
                  <a:srgbClr val="273239"/>
                </a:solidFill>
                <a:latin typeface="Times New Roman" panose="02020603050405020304" pitchFamily="18" charset="0"/>
                <a:cs typeface="Times New Roman" panose="02020603050405020304" pitchFamily="18" charset="0"/>
              </a:rPr>
              <a:t>Reverse order of edge relaxations will result in slower convergence </a:t>
            </a:r>
            <a:endParaRPr lang="en-SE"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7" presetClass="emph" presetSubtype="2" fill="hold" nodeType="clickEffect">
                                  <p:stCondLst>
                                    <p:cond delay="0"/>
                                  </p:stCondLst>
                                  <p:childTnLst>
                                    <p:animClr clrSpc="rgb" dir="cw">
                                      <p:cBhvr>
                                        <p:cTn id="748" dur="2000" fill="hold"/>
                                        <p:tgtEl>
                                          <p:spTgt spid="21"/>
                                        </p:tgtEl>
                                        <p:attrNameLst>
                                          <p:attrName>stroke.color</p:attrName>
                                        </p:attrNameLst>
                                      </p:cBhvr>
                                      <p:to>
                                        <a:schemeClr val="tx1"/>
                                      </p:to>
                                    </p:animClr>
                                    <p:set>
                                      <p:cBhvr>
                                        <p:cTn id="749" dur="2000" fill="hold"/>
                                        <p:tgtEl>
                                          <p:spTgt spid="21"/>
                                        </p:tgtEl>
                                        <p:attrNameLst>
                                          <p:attrName>stroke.on</p:attrName>
                                        </p:attrNameLst>
                                      </p:cBhvr>
                                      <p:to>
                                        <p:strVal val="true"/>
                                      </p:to>
                                    </p:set>
                                  </p:childTnLst>
                                </p:cTn>
                              </p:par>
                              <p:par>
                                <p:cTn id="750" presetID="7" presetClass="emph" presetSubtype="2" fill="hold" nodeType="withEffect">
                                  <p:stCondLst>
                                    <p:cond delay="0"/>
                                  </p:stCondLst>
                                  <p:childTnLst>
                                    <p:animClr clrSpc="rgb" dir="cw">
                                      <p:cBhvr>
                                        <p:cTn id="751" dur="2000" fill="hold"/>
                                        <p:tgtEl>
                                          <p:spTgt spid="19"/>
                                        </p:tgtEl>
                                        <p:attrNameLst>
                                          <p:attrName>stroke.color</p:attrName>
                                        </p:attrNameLst>
                                      </p:cBhvr>
                                      <p:to>
                                        <a:schemeClr val="tx1"/>
                                      </p:to>
                                    </p:animClr>
                                    <p:set>
                                      <p:cBhvr>
                                        <p:cTn id="752" dur="2000" fill="hold"/>
                                        <p:tgtEl>
                                          <p:spTgt spid="19"/>
                                        </p:tgtEl>
                                        <p:attrNameLst>
                                          <p:attrName>stroke.on</p:attrName>
                                        </p:attrNameLst>
                                      </p:cBhvr>
                                      <p:to>
                                        <p:strVal val="true"/>
                                      </p:to>
                                    </p:set>
                                  </p:childTnLst>
                                </p:cTn>
                              </p:par>
                              <p:par>
                                <p:cTn id="753" presetID="7" presetClass="emph" presetSubtype="2" fill="hold" nodeType="withEffect">
                                  <p:stCondLst>
                                    <p:cond delay="0"/>
                                  </p:stCondLst>
                                  <p:childTnLst>
                                    <p:animClr clrSpc="rgb" dir="cw">
                                      <p:cBhvr>
                                        <p:cTn id="754" dur="2000" fill="hold"/>
                                        <p:tgtEl>
                                          <p:spTgt spid="12"/>
                                        </p:tgtEl>
                                        <p:attrNameLst>
                                          <p:attrName>stroke.color</p:attrName>
                                        </p:attrNameLst>
                                      </p:cBhvr>
                                      <p:to>
                                        <a:schemeClr val="tx1"/>
                                      </p:to>
                                    </p:animClr>
                                    <p:set>
                                      <p:cBhvr>
                                        <p:cTn id="755" dur="2000" fill="hold"/>
                                        <p:tgtEl>
                                          <p:spTgt spid="12"/>
                                        </p:tgtEl>
                                        <p:attrNameLst>
                                          <p:attrName>stroke.on</p:attrName>
                                        </p:attrNameLst>
                                      </p:cBhvr>
                                      <p:to>
                                        <p:strVal val="true"/>
                                      </p:to>
                                    </p:set>
                                  </p:childTnLst>
                                </p:cTn>
                              </p:par>
                              <p:par>
                                <p:cTn id="756" presetID="7" presetClass="emph" presetSubtype="2" fill="hold" nodeType="withEffect">
                                  <p:stCondLst>
                                    <p:cond delay="0"/>
                                  </p:stCondLst>
                                  <p:childTnLst>
                                    <p:animClr clrSpc="rgb" dir="cw">
                                      <p:cBhvr>
                                        <p:cTn id="757" dur="2000" fill="hold"/>
                                        <p:tgtEl>
                                          <p:spTgt spid="18"/>
                                        </p:tgtEl>
                                        <p:attrNameLst>
                                          <p:attrName>stroke.color</p:attrName>
                                        </p:attrNameLst>
                                      </p:cBhvr>
                                      <p:to>
                                        <a:schemeClr val="tx1"/>
                                      </p:to>
                                    </p:animClr>
                                    <p:set>
                                      <p:cBhvr>
                                        <p:cTn id="758" dur="2000" fill="hold"/>
                                        <p:tgtEl>
                                          <p:spTgt spid="18"/>
                                        </p:tgtEl>
                                        <p:attrNameLst>
                                          <p:attrName>stroke.on</p:attrName>
                                        </p:attrNameLst>
                                      </p:cBhvr>
                                      <p:to>
                                        <p:strVal val="true"/>
                                      </p:to>
                                    </p:set>
                                  </p:childTnLst>
                                </p:cTn>
                              </p:par>
                              <p:par>
                                <p:cTn id="759" presetID="7" presetClass="emph" presetSubtype="2" fill="hold" nodeType="withEffect">
                                  <p:stCondLst>
                                    <p:cond delay="0"/>
                                  </p:stCondLst>
                                  <p:childTnLst>
                                    <p:animClr clrSpc="rgb" dir="cw">
                                      <p:cBhvr>
                                        <p:cTn id="760" dur="2000" fill="hold"/>
                                        <p:tgtEl>
                                          <p:spTgt spid="10"/>
                                        </p:tgtEl>
                                        <p:attrNameLst>
                                          <p:attrName>stroke.color</p:attrName>
                                        </p:attrNameLst>
                                      </p:cBhvr>
                                      <p:to>
                                        <a:schemeClr val="tx1"/>
                                      </p:to>
                                    </p:animClr>
                                    <p:set>
                                      <p:cBhvr>
                                        <p:cTn id="761" dur="2000" fill="hold"/>
                                        <p:tgtEl>
                                          <p:spTgt spid="10"/>
                                        </p:tgtEl>
                                        <p:attrNameLst>
                                          <p:attrName>stroke.on</p:attrName>
                                        </p:attrNameLst>
                                      </p:cBhvr>
                                      <p:to>
                                        <p:strVal val="true"/>
                                      </p:to>
                                    </p:set>
                                  </p:childTnLst>
                                </p:cTn>
                              </p:par>
                              <p:par>
                                <p:cTn id="762" presetID="7" presetClass="emph" presetSubtype="2" fill="hold" nodeType="withEffect">
                                  <p:stCondLst>
                                    <p:cond delay="0"/>
                                  </p:stCondLst>
                                  <p:childTnLst>
                                    <p:animClr clrSpc="rgb" dir="cw">
                                      <p:cBhvr>
                                        <p:cTn id="763" dur="2000" fill="hold"/>
                                        <p:tgtEl>
                                          <p:spTgt spid="29"/>
                                        </p:tgtEl>
                                        <p:attrNameLst>
                                          <p:attrName>stroke.color</p:attrName>
                                        </p:attrNameLst>
                                      </p:cBhvr>
                                      <p:to>
                                        <a:schemeClr val="tx1"/>
                                      </p:to>
                                    </p:animClr>
                                    <p:set>
                                      <p:cBhvr>
                                        <p:cTn id="764" dur="2000" fill="hold"/>
                                        <p:tgtEl>
                                          <p:spTgt spid="29"/>
                                        </p:tgtEl>
                                        <p:attrNameLst>
                                          <p:attrName>stroke.on</p:attrName>
                                        </p:attrNameLst>
                                      </p:cBhvr>
                                      <p:to>
                                        <p:strVal val="true"/>
                                      </p:to>
                                    </p:set>
                                  </p:childTnLst>
                                </p:cTn>
                              </p:par>
                              <p:par>
                                <p:cTn id="765" presetID="7" presetClass="emph" presetSubtype="2" fill="hold" nodeType="withEffect">
                                  <p:stCondLst>
                                    <p:cond delay="0"/>
                                  </p:stCondLst>
                                  <p:childTnLst>
                                    <p:animClr clrSpc="rgb" dir="cw">
                                      <p:cBhvr>
                                        <p:cTn id="766" dur="2000" fill="hold"/>
                                        <p:tgtEl>
                                          <p:spTgt spid="30"/>
                                        </p:tgtEl>
                                        <p:attrNameLst>
                                          <p:attrName>stroke.color</p:attrName>
                                        </p:attrNameLst>
                                      </p:cBhvr>
                                      <p:to>
                                        <a:schemeClr val="tx1"/>
                                      </p:to>
                                    </p:animClr>
                                    <p:set>
                                      <p:cBhvr>
                                        <p:cTn id="767" dur="2000" fill="hold"/>
                                        <p:tgtEl>
                                          <p:spTgt spid="30"/>
                                        </p:tgtEl>
                                        <p:attrNameLst>
                                          <p:attrName>stroke.on</p:attrName>
                                        </p:attrNameLst>
                                      </p:cBhvr>
                                      <p:to>
                                        <p:strVal val="true"/>
                                      </p:to>
                                    </p:set>
                                  </p:childTnLst>
                                </p:cTn>
                              </p:par>
                              <p:par>
                                <p:cTn id="768" presetID="7" presetClass="emph" presetSubtype="2" fill="hold" nodeType="withEffect">
                                  <p:stCondLst>
                                    <p:cond delay="0"/>
                                  </p:stCondLst>
                                  <p:childTnLst>
                                    <p:animClr clrSpc="rgb" dir="cw">
                                      <p:cBhvr>
                                        <p:cTn id="769" dur="2000" fill="hold"/>
                                        <p:tgtEl>
                                          <p:spTgt spid="9"/>
                                        </p:tgtEl>
                                        <p:attrNameLst>
                                          <p:attrName>stroke.color</p:attrName>
                                        </p:attrNameLst>
                                      </p:cBhvr>
                                      <p:to>
                                        <a:srgbClr val="9C9C9C"/>
                                      </p:to>
                                    </p:animClr>
                                    <p:set>
                                      <p:cBhvr>
                                        <p:cTn id="770" dur="2000" fill="hold"/>
                                        <p:tgtEl>
                                          <p:spTgt spid="9"/>
                                        </p:tgtEl>
                                        <p:attrNameLst>
                                          <p:attrName>stroke.on</p:attrName>
                                        </p:attrNameLst>
                                      </p:cBhvr>
                                      <p:to>
                                        <p:strVal val="true"/>
                                      </p:to>
                                    </p:set>
                                  </p:childTnLst>
                                </p:cTn>
                              </p:par>
                              <p:par>
                                <p:cTn id="771" presetID="7" presetClass="emph" presetSubtype="2" fill="hold" nodeType="withEffect">
                                  <p:stCondLst>
                                    <p:cond delay="0"/>
                                  </p:stCondLst>
                                  <p:childTnLst>
                                    <p:animClr clrSpc="rgb" dir="cw">
                                      <p:cBhvr>
                                        <p:cTn id="772" dur="2000" fill="hold"/>
                                        <p:tgtEl>
                                          <p:spTgt spid="17"/>
                                        </p:tgtEl>
                                        <p:attrNameLst>
                                          <p:attrName>stroke.color</p:attrName>
                                        </p:attrNameLst>
                                      </p:cBhvr>
                                      <p:to>
                                        <a:srgbClr val="9C9C9C"/>
                                      </p:to>
                                    </p:animClr>
                                    <p:set>
                                      <p:cBhvr>
                                        <p:cTn id="773" dur="2000" fill="hold"/>
                                        <p:tgtEl>
                                          <p:spTgt spid="17"/>
                                        </p:tgtEl>
                                        <p:attrNameLst>
                                          <p:attrName>stroke.on</p:attrName>
                                        </p:attrNameLst>
                                      </p:cBhvr>
                                      <p:to>
                                        <p:strVal val="true"/>
                                      </p:to>
                                    </p:set>
                                  </p:childTnLst>
                                </p:cTn>
                              </p:par>
                              <p:par>
                                <p:cTn id="774" presetID="7" presetClass="emph" presetSubtype="2" fill="hold" nodeType="withEffect">
                                  <p:stCondLst>
                                    <p:cond delay="0"/>
                                  </p:stCondLst>
                                  <p:childTnLst>
                                    <p:animClr clrSpc="rgb" dir="cw">
                                      <p:cBhvr>
                                        <p:cTn id="775" dur="2000" fill="hold"/>
                                        <p:tgtEl>
                                          <p:spTgt spid="16"/>
                                        </p:tgtEl>
                                        <p:attrNameLst>
                                          <p:attrName>stroke.color</p:attrName>
                                        </p:attrNameLst>
                                      </p:cBhvr>
                                      <p:to>
                                        <a:srgbClr val="9C9C9C"/>
                                      </p:to>
                                    </p:animClr>
                                    <p:set>
                                      <p:cBhvr>
                                        <p:cTn id="776" dur="2000" fill="hold"/>
                                        <p:tgtEl>
                                          <p:spTgt spid="16"/>
                                        </p:tgtEl>
                                        <p:attrNameLst>
                                          <p:attrName>stroke.on</p:attrName>
                                        </p:attrNameLst>
                                      </p:cBhvr>
                                      <p:to>
                                        <p:strVal val="true"/>
                                      </p:to>
                                    </p:set>
                                  </p:childTnLst>
                                </p:cTn>
                              </p:par>
                              <p:par>
                                <p:cTn id="777" presetID="7" presetClass="emph" presetSubtype="2" fill="hold" nodeType="withEffect">
                                  <p:stCondLst>
                                    <p:cond delay="0"/>
                                  </p:stCondLst>
                                  <p:childTnLst>
                                    <p:animClr clrSpc="rgb" dir="cw">
                                      <p:cBhvr>
                                        <p:cTn id="778" dur="2000" fill="hold"/>
                                        <p:tgtEl>
                                          <p:spTgt spid="11"/>
                                        </p:tgtEl>
                                        <p:attrNameLst>
                                          <p:attrName>stroke.color</p:attrName>
                                        </p:attrNameLst>
                                      </p:cBhvr>
                                      <p:to>
                                        <a:srgbClr val="9C9C9C"/>
                                      </p:to>
                                    </p:animClr>
                                    <p:set>
                                      <p:cBhvr>
                                        <p:cTn id="779" dur="2000" fill="hold"/>
                                        <p:tgtEl>
                                          <p:spTgt spid="11"/>
                                        </p:tgtEl>
                                        <p:attrNameLst>
                                          <p:attrName>stroke.on</p:attrName>
                                        </p:attrNameLst>
                                      </p:cBhvr>
                                      <p:to>
                                        <p:strVal val="true"/>
                                      </p:to>
                                    </p:set>
                                  </p:childTnLst>
                                </p:cTn>
                              </p:par>
                              <p:par>
                                <p:cTn id="780" presetID="7" presetClass="emph" presetSubtype="2" fill="hold" nodeType="withEffect">
                                  <p:stCondLst>
                                    <p:cond delay="0"/>
                                  </p:stCondLst>
                                  <p:childTnLst>
                                    <p:animClr clrSpc="rgb" dir="cw">
                                      <p:cBhvr>
                                        <p:cTn id="781" dur="2000" fill="hold"/>
                                        <p:tgtEl>
                                          <p:spTgt spid="8"/>
                                        </p:tgtEl>
                                        <p:attrNameLst>
                                          <p:attrName>stroke.color</p:attrName>
                                        </p:attrNameLst>
                                      </p:cBhvr>
                                      <p:to>
                                        <a:srgbClr val="9C9C9C"/>
                                      </p:to>
                                    </p:animClr>
                                    <p:set>
                                      <p:cBhvr>
                                        <p:cTn id="782" dur="2000" fill="hold"/>
                                        <p:tgtEl>
                                          <p:spTgt spid="8"/>
                                        </p:tgtEl>
                                        <p:attrNameLst>
                                          <p:attrName>stroke.on</p:attrName>
                                        </p:attrNameLst>
                                      </p:cBhvr>
                                      <p:to>
                                        <p:strVal val="true"/>
                                      </p:to>
                                    </p:set>
                                  </p:childTnLst>
                                </p:cTn>
                              </p:par>
                              <p:par>
                                <p:cTn id="783" presetID="7" presetClass="emph" presetSubtype="2" fill="hold" nodeType="withEffect">
                                  <p:stCondLst>
                                    <p:cond delay="0"/>
                                  </p:stCondLst>
                                  <p:childTnLst>
                                    <p:animClr clrSpc="rgb" dir="cw">
                                      <p:cBhvr>
                                        <p:cTn id="784" dur="2000" fill="hold"/>
                                        <p:tgtEl>
                                          <p:spTgt spid="13"/>
                                        </p:tgtEl>
                                        <p:attrNameLst>
                                          <p:attrName>stroke.color</p:attrName>
                                        </p:attrNameLst>
                                      </p:cBhvr>
                                      <p:to>
                                        <a:srgbClr val="9C9C9C"/>
                                      </p:to>
                                    </p:animClr>
                                    <p:set>
                                      <p:cBhvr>
                                        <p:cTn id="785" dur="2000" fill="hold"/>
                                        <p:tgtEl>
                                          <p:spTgt spid="13"/>
                                        </p:tgtEl>
                                        <p:attrNameLst>
                                          <p:attrName>stroke.on</p:attrName>
                                        </p:attrNameLst>
                                      </p:cBhvr>
                                      <p:to>
                                        <p:strVal val="true"/>
                                      </p:to>
                                    </p:set>
                                  </p:childTnLst>
                                </p:cTn>
                              </p:par>
                              <p:par>
                                <p:cTn id="786" presetID="7" presetClass="emph" presetSubtype="2" fill="hold" nodeType="withEffect">
                                  <p:stCondLst>
                                    <p:cond delay="0"/>
                                  </p:stCondLst>
                                  <p:childTnLst>
                                    <p:animClr clrSpc="rgb" dir="cw">
                                      <p:cBhvr>
                                        <p:cTn id="787" dur="2000" fill="hold"/>
                                        <p:tgtEl>
                                          <p:spTgt spid="20"/>
                                        </p:tgtEl>
                                        <p:attrNameLst>
                                          <p:attrName>stroke.color</p:attrName>
                                        </p:attrNameLst>
                                      </p:cBhvr>
                                      <p:to>
                                        <a:srgbClr val="9C9C9C"/>
                                      </p:to>
                                    </p:animClr>
                                    <p:set>
                                      <p:cBhvr>
                                        <p:cTn id="788" dur="2000" fill="hold"/>
                                        <p:tgtEl>
                                          <p:spTgt spid="20"/>
                                        </p:tgtEl>
                                        <p:attrNameLst>
                                          <p:attrName>stroke.on</p:attrName>
                                        </p:attrNameLst>
                                      </p:cBhvr>
                                      <p:to>
                                        <p:strVal val="true"/>
                                      </p:to>
                                    </p:set>
                                  </p:childTnLst>
                                </p:cTn>
                              </p:par>
                              <p:par>
                                <p:cTn id="789" presetID="7" presetClass="emph" presetSubtype="2" fill="hold" nodeType="withEffect">
                                  <p:stCondLst>
                                    <p:cond delay="0"/>
                                  </p:stCondLst>
                                  <p:childTnLst>
                                    <p:animClr clrSpc="rgb" dir="cw">
                                      <p:cBhvr>
                                        <p:cTn id="790" dur="2000" fill="hold"/>
                                        <p:tgtEl>
                                          <p:spTgt spid="15"/>
                                        </p:tgtEl>
                                        <p:attrNameLst>
                                          <p:attrName>stroke.color</p:attrName>
                                        </p:attrNameLst>
                                      </p:cBhvr>
                                      <p:to>
                                        <a:srgbClr val="9C9C9C"/>
                                      </p:to>
                                    </p:animClr>
                                    <p:set>
                                      <p:cBhvr>
                                        <p:cTn id="791" dur="2000" fill="hold"/>
                                        <p:tgtEl>
                                          <p:spTgt spid="15"/>
                                        </p:tgtEl>
                                        <p:attrNameLst>
                                          <p:attrName>stroke.on</p:attrName>
                                        </p:attrNameLst>
                                      </p:cBhvr>
                                      <p:to>
                                        <p:strVal val="true"/>
                                      </p:to>
                                    </p:set>
                                  </p:childTnLst>
                                </p:cTn>
                              </p:par>
                              <p:par>
                                <p:cTn id="792" presetID="7" presetClass="emph" presetSubtype="2" fill="hold" nodeType="withEffect">
                                  <p:stCondLst>
                                    <p:cond delay="0"/>
                                  </p:stCondLst>
                                  <p:childTnLst>
                                    <p:animClr clrSpc="rgb" dir="cw">
                                      <p:cBhvr>
                                        <p:cTn id="793" dur="2000" fill="hold"/>
                                        <p:tgtEl>
                                          <p:spTgt spid="14"/>
                                        </p:tgtEl>
                                        <p:attrNameLst>
                                          <p:attrName>stroke.color</p:attrName>
                                        </p:attrNameLst>
                                      </p:cBhvr>
                                      <p:to>
                                        <a:srgbClr val="9C9C9C"/>
                                      </p:to>
                                    </p:animClr>
                                    <p:set>
                                      <p:cBhvr>
                                        <p:cTn id="794" dur="2000" fill="hold"/>
                                        <p:tgtEl>
                                          <p:spTgt spid="14"/>
                                        </p:tgtEl>
                                        <p:attrNameLst>
                                          <p:attrName>stroke.on</p:attrName>
                                        </p:attrNameLst>
                                      </p:cBhvr>
                                      <p:to>
                                        <p:strVal val="true"/>
                                      </p:to>
                                    </p:set>
                                  </p:childTnLst>
                                </p:cTn>
                              </p:par>
                            </p:childTnLst>
                          </p:cTn>
                        </p:par>
                      </p:childTnLst>
                    </p:cTn>
                  </p:par>
                  <p:par>
                    <p:cTn id="795" fill="hold">
                      <p:stCondLst>
                        <p:cond delay="indefinite"/>
                      </p:stCondLst>
                      <p:childTnLst>
                        <p:par>
                          <p:cTn id="796" fill="hold">
                            <p:stCondLst>
                              <p:cond delay="0"/>
                            </p:stCondLst>
                            <p:childTnLst>
                              <p:par>
                                <p:cTn id="797" presetID="1" presetClass="entr" presetSubtype="0" fill="hold" grpId="0" nodeType="clickEffect">
                                  <p:stCondLst>
                                    <p:cond delay="0"/>
                                  </p:stCondLst>
                                  <p:childTnLst>
                                    <p:set>
                                      <p:cBhvr>
                                        <p:cTn id="79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89" grpId="0"/>
      <p:bldP spid="7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solidFill>
                  <a:srgbClr val="FF0000"/>
                </a:solidFill>
              </a:rPr>
              <a:t>Dijkstra's Algorithm vs. Bellman-Ford Algorithm</a:t>
            </a:r>
            <a:endParaRPr lang="en-SE" dirty="0">
              <a:solidFill>
                <a:srgbClr val="FF0000"/>
              </a:solidFill>
            </a:endParaRPr>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925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vertex.</a:t>
            </a:r>
          </a:p>
          <a:p>
            <a:pPr lvl="1"/>
            <a:r>
              <a:rPr lang="en-GB" dirty="0"/>
              <a:t>Works only on graphs with non-negative edge weights.</a:t>
            </a:r>
          </a:p>
          <a:p>
            <a:r>
              <a:rPr lang="en-GB" dirty="0"/>
              <a:t>Bellman-Ford Algorithm:</a:t>
            </a:r>
          </a:p>
          <a:p>
            <a:pPr lvl="1"/>
            <a:r>
              <a:rPr lang="en-GB" dirty="0"/>
              <a:t>Iteratively relaxes all edges V-1 times.</a:t>
            </a:r>
          </a:p>
          <a:p>
            <a:pPr lvl="1"/>
            <a:r>
              <a:rPr lang="en-GB" dirty="0"/>
              <a:t>Does not use a priority queue.</a:t>
            </a:r>
          </a:p>
          <a:p>
            <a:pPr lvl="1"/>
            <a:r>
              <a:rPr lang="en-GB" dirty="0"/>
              <a:t>Can handle graphs with negative edge weights, and can detect negative cycles.</a:t>
            </a:r>
          </a:p>
          <a:p>
            <a:r>
              <a:rPr lang="en-GB" dirty="0"/>
              <a:t>Dijkstra's algorithm is faster and more efficient for graphs with non-negative weights;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5F-FA15-18EF-B919-E32810AB8BB0}"/>
              </a:ext>
            </a:extLst>
          </p:cNvPr>
          <p:cNvSpPr>
            <a:spLocks noGrp="1"/>
          </p:cNvSpPr>
          <p:nvPr>
            <p:ph type="title"/>
          </p:nvPr>
        </p:nvSpPr>
        <p:spPr>
          <a:xfrm>
            <a:off x="457200" y="-136842"/>
            <a:ext cx="8229600" cy="1143000"/>
          </a:xfrm>
        </p:spPr>
        <p:txBody>
          <a:bodyPr>
            <a:normAutofit/>
          </a:bodyPr>
          <a:lstStyle/>
          <a:p>
            <a:r>
              <a:rPr lang="en-GB" sz="2800" dirty="0">
                <a:solidFill>
                  <a:srgbClr val="FF0000"/>
                </a:solidFill>
              </a:rPr>
              <a:t>Dijkstra’s Algorithm does not work for Negative Edge Weights</a:t>
            </a:r>
            <a:endParaRPr lang="en-SE" sz="2800" dirty="0">
              <a:solidFill>
                <a:srgbClr val="FF0000"/>
              </a:solidFill>
            </a:endParaRPr>
          </a:p>
        </p:txBody>
      </p:sp>
      <p:sp>
        <p:nvSpPr>
          <p:cNvPr id="3" name="Content Placeholder 2">
            <a:extLst>
              <a:ext uri="{FF2B5EF4-FFF2-40B4-BE49-F238E27FC236}">
                <a16:creationId xmlns:a16="http://schemas.microsoft.com/office/drawing/2014/main" id="{38382669-1732-C441-9BE0-68115E116589}"/>
              </a:ext>
            </a:extLst>
          </p:cNvPr>
          <p:cNvSpPr>
            <a:spLocks noGrp="1"/>
          </p:cNvSpPr>
          <p:nvPr>
            <p:ph idx="1"/>
          </p:nvPr>
        </p:nvSpPr>
        <p:spPr>
          <a:xfrm>
            <a:off x="-80010" y="825957"/>
            <a:ext cx="9101294" cy="1357329"/>
          </a:xfrm>
        </p:spPr>
        <p:txBody>
          <a:bodyPr>
            <a:normAutofit/>
          </a:bodyPr>
          <a:lstStyle/>
          <a:p>
            <a:r>
              <a:rPr lang="en-GB" sz="1600" kern="0" dirty="0">
                <a:solidFill>
                  <a:srgbClr val="000000"/>
                </a:solidFill>
                <a:latin typeface="Arial" panose="020B0604020202020204" pitchFamily="34" charset="0"/>
                <a:cs typeface="+mn-cs"/>
              </a:rPr>
              <a:t>Dijkstra’s Algorithm is greedy and optimal: any vertex that has been visited should have its shortest distance to the source. After visiting A, C, D, we have got D’s shortest distance to A is 2, but after visiting D, D’s distance to A is updated to -10, which violates the greedy optimal assumption of Dijkstra’s Algorithm. Even if you update D’s distance to A to -10, its downstream vertex E’s distance will not be updated.</a:t>
            </a:r>
            <a:endParaRPr lang="en-SE" sz="1600" kern="0" dirty="0">
              <a:solidFill>
                <a:srgbClr val="000000"/>
              </a:solidFill>
              <a:latin typeface="Arial" panose="020B0604020202020204" pitchFamily="34" charset="0"/>
              <a:cs typeface="+mn-cs"/>
            </a:endParaRPr>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extLst>
                  <p:ext uri="{D42A27DB-BD31-4B8C-83A1-F6EECF244321}">
                    <p14:modId xmlns:p14="http://schemas.microsoft.com/office/powerpoint/2010/main" val="2284224486"/>
                  </p:ext>
                </p:extLst>
              </p:nvPr>
            </p:nvGraphicFramePr>
            <p:xfrm>
              <a:off x="106929"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134241839"/>
                      </a:ext>
                    </a:extLst>
                  </a:tr>
                </a:tbl>
              </a:graphicData>
            </a:graphic>
          </p:graphicFrame>
        </mc:Choice>
        <mc:Fallback xmlns="">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extLst>
                  <p:ext uri="{D42A27DB-BD31-4B8C-83A1-F6EECF244321}">
                    <p14:modId xmlns:p14="http://schemas.microsoft.com/office/powerpoint/2010/main" val="2284224486"/>
                  </p:ext>
                </p:extLst>
              </p:nvPr>
            </p:nvGraphicFramePr>
            <p:xfrm>
              <a:off x="106929"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endParaRPr lang="en-SE"/>
                        </a:p>
                      </a:txBody>
                      <a:tcPr>
                        <a:blipFill>
                          <a:blip r:embed="rId3"/>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1134241839"/>
                      </a:ext>
                    </a:extLst>
                  </a:tr>
                </a:tbl>
              </a:graphicData>
            </a:graphic>
          </p:graphicFrame>
        </mc:Fallback>
      </mc:AlternateContent>
      <p:sp>
        <p:nvSpPr>
          <p:cNvPr id="43" name="Arrow: Right 42">
            <a:extLst>
              <a:ext uri="{FF2B5EF4-FFF2-40B4-BE49-F238E27FC236}">
                <a16:creationId xmlns:a16="http://schemas.microsoft.com/office/drawing/2014/main" id="{2B953188-3A69-40A9-56EC-3E5082387659}"/>
              </a:ext>
            </a:extLst>
          </p:cNvPr>
          <p:cNvSpPr/>
          <p:nvPr/>
        </p:nvSpPr>
        <p:spPr>
          <a:xfrm>
            <a:off x="1614206" y="282960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0F70D71C-847C-AE8E-E015-7C6B7E54293F}"/>
              </a:ext>
            </a:extLst>
          </p:cNvPr>
          <p:cNvSpPr txBox="1"/>
          <p:nvPr/>
        </p:nvSpPr>
        <p:spPr>
          <a:xfrm>
            <a:off x="1594905" y="2527546"/>
            <a:ext cx="774571" cy="369332"/>
          </a:xfrm>
          <a:prstGeom prst="rect">
            <a:avLst/>
          </a:prstGeom>
          <a:noFill/>
        </p:spPr>
        <p:txBody>
          <a:bodyPr wrap="none" rtlCol="0">
            <a:spAutoFit/>
          </a:bodyPr>
          <a:lstStyle/>
          <a:p>
            <a:pPr algn="ctr"/>
            <a:r>
              <a:rPr lang="en-GB" dirty="0"/>
              <a:t>Visit A</a:t>
            </a:r>
            <a:endParaRPr lang="en-SE" dirty="0"/>
          </a:p>
        </p:txBody>
      </p:sp>
      <p:sp>
        <p:nvSpPr>
          <p:cNvPr id="46" name="Arrow: Right 45">
            <a:extLst>
              <a:ext uri="{FF2B5EF4-FFF2-40B4-BE49-F238E27FC236}">
                <a16:creationId xmlns:a16="http://schemas.microsoft.com/office/drawing/2014/main" id="{45378056-4566-1E64-E4EB-0EA0F2531473}"/>
              </a:ext>
            </a:extLst>
          </p:cNvPr>
          <p:cNvSpPr/>
          <p:nvPr/>
        </p:nvSpPr>
        <p:spPr>
          <a:xfrm>
            <a:off x="4100620" y="282960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C14CE432-071E-FF5E-DA4A-A74A03E1465C}"/>
              </a:ext>
            </a:extLst>
          </p:cNvPr>
          <p:cNvSpPr txBox="1"/>
          <p:nvPr/>
        </p:nvSpPr>
        <p:spPr>
          <a:xfrm>
            <a:off x="4104562" y="2527546"/>
            <a:ext cx="764953"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extLst>
                  <p:ext uri="{D42A27DB-BD31-4B8C-83A1-F6EECF244321}">
                    <p14:modId xmlns:p14="http://schemas.microsoft.com/office/powerpoint/2010/main" val="3957305571"/>
                  </p:ext>
                </p:extLst>
              </p:nvPr>
            </p:nvGraphicFramePr>
            <p:xfrm>
              <a:off x="2550700"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919787611"/>
                      </a:ext>
                    </a:extLst>
                  </a:tr>
                </a:tbl>
              </a:graphicData>
            </a:graphic>
          </p:graphicFrame>
        </mc:Choice>
        <mc:Fallback xmlns="">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extLst>
                  <p:ext uri="{D42A27DB-BD31-4B8C-83A1-F6EECF244321}">
                    <p14:modId xmlns:p14="http://schemas.microsoft.com/office/powerpoint/2010/main" val="3957305571"/>
                  </p:ext>
                </p:extLst>
              </p:nvPr>
            </p:nvGraphicFramePr>
            <p:xfrm>
              <a:off x="2550700"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endParaRPr lang="en-SE"/>
                        </a:p>
                      </a:txBody>
                      <a:tcPr>
                        <a:blipFill>
                          <a:blip r:embed="rId4"/>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391978761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extLst>
                  <p:ext uri="{D42A27DB-BD31-4B8C-83A1-F6EECF244321}">
                    <p14:modId xmlns:p14="http://schemas.microsoft.com/office/powerpoint/2010/main" val="1199359830"/>
                  </p:ext>
                </p:extLst>
              </p:nvPr>
            </p:nvGraphicFramePr>
            <p:xfrm>
              <a:off x="5038874" y="2109995"/>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solidFill>
                              <a:srgbClr val="FF0000"/>
                            </a:solidFill>
                          </a:endParaRPr>
                        </a:p>
                      </a:txBody>
                      <a:tcPr/>
                    </a:tc>
                    <a:tc>
                      <a:txBody>
                        <a:bodyPr/>
                        <a:lstStyle/>
                        <a:p>
                          <a:pPr algn="ctr"/>
                          <a:endParaRPr lang="en-SE" dirty="0">
                            <a:solidFill>
                              <a:srgbClr val="FF0000"/>
                            </a:solidFill>
                          </a:endParaRPr>
                        </a:p>
                      </a:txBody>
                      <a:tcPr/>
                    </a:tc>
                    <a:extLst>
                      <a:ext uri="{0D108BD9-81ED-4DB2-BD59-A6C34878D82A}">
                        <a16:rowId xmlns:a16="http://schemas.microsoft.com/office/drawing/2014/main" val="992628607"/>
                      </a:ext>
                    </a:extLst>
                  </a:tr>
                </a:tbl>
              </a:graphicData>
            </a:graphic>
          </p:graphicFrame>
        </mc:Choice>
        <mc:Fallback xmlns="">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extLst>
                  <p:ext uri="{D42A27DB-BD31-4B8C-83A1-F6EECF244321}">
                    <p14:modId xmlns:p14="http://schemas.microsoft.com/office/powerpoint/2010/main" val="1199359830"/>
                  </p:ext>
                </p:extLst>
              </p:nvPr>
            </p:nvGraphicFramePr>
            <p:xfrm>
              <a:off x="5038874" y="2109995"/>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endParaRPr lang="en-SE"/>
                        </a:p>
                      </a:txBody>
                      <a:tcPr>
                        <a:blipFill>
                          <a:blip r:embed="rId5"/>
                          <a:stretch>
                            <a:fillRect l="-100000" t="-508197" r="-107792" b="-22951"/>
                          </a:stretch>
                        </a:blipFill>
                      </a:tcPr>
                    </a:tc>
                    <a:tc>
                      <a:txBody>
                        <a:bodyPr/>
                        <a:lstStyle/>
                        <a:p>
                          <a:pPr algn="ctr"/>
                          <a:endParaRPr lang="en-SE" dirty="0">
                            <a:solidFill>
                              <a:srgbClr val="FF0000"/>
                            </a:solidFill>
                          </a:endParaRPr>
                        </a:p>
                      </a:txBody>
                      <a:tcPr/>
                    </a:tc>
                    <a:extLst>
                      <a:ext uri="{0D108BD9-81ED-4DB2-BD59-A6C34878D82A}">
                        <a16:rowId xmlns:a16="http://schemas.microsoft.com/office/drawing/2014/main" val="992628607"/>
                      </a:ext>
                    </a:extLst>
                  </a:tr>
                </a:tbl>
              </a:graphicData>
            </a:graphic>
          </p:graphicFrame>
        </mc:Fallback>
      </mc:AlternateContent>
      <p:sp>
        <p:nvSpPr>
          <p:cNvPr id="51" name="Arrow: Right 50">
            <a:extLst>
              <a:ext uri="{FF2B5EF4-FFF2-40B4-BE49-F238E27FC236}">
                <a16:creationId xmlns:a16="http://schemas.microsoft.com/office/drawing/2014/main" id="{98AB2999-6ABA-494B-19D3-9F866C33BB03}"/>
              </a:ext>
            </a:extLst>
          </p:cNvPr>
          <p:cNvSpPr/>
          <p:nvPr/>
        </p:nvSpPr>
        <p:spPr>
          <a:xfrm>
            <a:off x="6588794" y="279756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4D22245F-82BA-F42C-00E1-0C58B32BF658}"/>
              </a:ext>
            </a:extLst>
          </p:cNvPr>
          <p:cNvSpPr txBox="1"/>
          <p:nvPr/>
        </p:nvSpPr>
        <p:spPr>
          <a:xfrm>
            <a:off x="6583118" y="2495510"/>
            <a:ext cx="784189" cy="369332"/>
          </a:xfrm>
          <a:prstGeom prst="rect">
            <a:avLst/>
          </a:prstGeom>
          <a:noFill/>
        </p:spPr>
        <p:txBody>
          <a:bodyPr wrap="none" rtlCol="0">
            <a:spAutoFit/>
          </a:bodyPr>
          <a:lstStyle/>
          <a:p>
            <a:pPr algn="ctr"/>
            <a:r>
              <a:rPr lang="en-GB" dirty="0"/>
              <a:t>Visit D</a:t>
            </a:r>
            <a:endParaRPr lang="en-SE" dirty="0"/>
          </a:p>
        </p:txBody>
      </p:sp>
      <p:graphicFrame>
        <p:nvGraphicFramePr>
          <p:cNvPr id="53" name="Content Placeholder 4">
            <a:extLst>
              <a:ext uri="{FF2B5EF4-FFF2-40B4-BE49-F238E27FC236}">
                <a16:creationId xmlns:a16="http://schemas.microsoft.com/office/drawing/2014/main" id="{6AE4D719-A18C-753B-272B-40461DA50491}"/>
              </a:ext>
            </a:extLst>
          </p:cNvPr>
          <p:cNvGraphicFramePr>
            <a:graphicFrameLocks/>
          </p:cNvGraphicFramePr>
          <p:nvPr>
            <p:extLst>
              <p:ext uri="{D42A27DB-BD31-4B8C-83A1-F6EECF244321}">
                <p14:modId xmlns:p14="http://schemas.microsoft.com/office/powerpoint/2010/main" val="3055088114"/>
              </p:ext>
            </p:extLst>
          </p:nvPr>
        </p:nvGraphicFramePr>
        <p:xfrm>
          <a:off x="7527048"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334971405"/>
                  </a:ext>
                </a:extLst>
              </a:tr>
            </a:tbl>
          </a:graphicData>
        </a:graphic>
      </p:graphicFrame>
      <p:graphicFrame>
        <p:nvGraphicFramePr>
          <p:cNvPr id="13" name="Content Placeholder 4">
            <a:extLst>
              <a:ext uri="{FF2B5EF4-FFF2-40B4-BE49-F238E27FC236}">
                <a16:creationId xmlns:a16="http://schemas.microsoft.com/office/drawing/2014/main" id="{E8B84105-0FB0-A101-C057-1D862FE9555D}"/>
              </a:ext>
            </a:extLst>
          </p:cNvPr>
          <p:cNvGraphicFramePr>
            <a:graphicFrameLocks/>
          </p:cNvGraphicFramePr>
          <p:nvPr>
            <p:extLst>
              <p:ext uri="{D42A27DB-BD31-4B8C-83A1-F6EECF244321}">
                <p14:modId xmlns:p14="http://schemas.microsoft.com/office/powerpoint/2010/main" val="825006775"/>
              </p:ext>
            </p:extLst>
          </p:nvPr>
        </p:nvGraphicFramePr>
        <p:xfrm>
          <a:off x="100748" y="4495531"/>
          <a:ext cx="1500819" cy="222504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3687637596"/>
                  </a:ext>
                </a:extLst>
              </a:tr>
            </a:tbl>
          </a:graphicData>
        </a:graphic>
      </p:graphicFrame>
      <p:sp>
        <p:nvSpPr>
          <p:cNvPr id="14" name="Arrow: Right 13">
            <a:extLst>
              <a:ext uri="{FF2B5EF4-FFF2-40B4-BE49-F238E27FC236}">
                <a16:creationId xmlns:a16="http://schemas.microsoft.com/office/drawing/2014/main" id="{C1E4AA6C-503F-1C7C-13C6-525FE5CC9100}"/>
              </a:ext>
            </a:extLst>
          </p:cNvPr>
          <p:cNvSpPr/>
          <p:nvPr/>
        </p:nvSpPr>
        <p:spPr>
          <a:xfrm rot="10646415">
            <a:off x="1617715" y="4348090"/>
            <a:ext cx="6022679" cy="305423"/>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5" name="TextBox 14">
            <a:extLst>
              <a:ext uri="{FF2B5EF4-FFF2-40B4-BE49-F238E27FC236}">
                <a16:creationId xmlns:a16="http://schemas.microsoft.com/office/drawing/2014/main" id="{A6F0ED83-AC4A-485B-8961-8BB4273CF174}"/>
              </a:ext>
            </a:extLst>
          </p:cNvPr>
          <p:cNvSpPr txBox="1"/>
          <p:nvPr/>
        </p:nvSpPr>
        <p:spPr>
          <a:xfrm>
            <a:off x="3414963" y="4555077"/>
            <a:ext cx="753731" cy="369332"/>
          </a:xfrm>
          <a:prstGeom prst="rect">
            <a:avLst/>
          </a:prstGeom>
          <a:noFill/>
        </p:spPr>
        <p:txBody>
          <a:bodyPr wrap="none" rtlCol="0">
            <a:spAutoFit/>
          </a:bodyPr>
          <a:lstStyle/>
          <a:p>
            <a:pPr algn="ctr"/>
            <a:r>
              <a:rPr lang="en-GB" dirty="0"/>
              <a:t>Visit E</a:t>
            </a:r>
            <a:endParaRPr lang="en-SE" dirty="0"/>
          </a:p>
        </p:txBody>
      </p:sp>
      <p:sp>
        <p:nvSpPr>
          <p:cNvPr id="16" name="TextBox 15">
            <a:extLst>
              <a:ext uri="{FF2B5EF4-FFF2-40B4-BE49-F238E27FC236}">
                <a16:creationId xmlns:a16="http://schemas.microsoft.com/office/drawing/2014/main" id="{3F13CFFB-9669-2A17-800C-39C30375C342}"/>
              </a:ext>
            </a:extLst>
          </p:cNvPr>
          <p:cNvSpPr txBox="1"/>
          <p:nvPr/>
        </p:nvSpPr>
        <p:spPr>
          <a:xfrm>
            <a:off x="4083441" y="5928026"/>
            <a:ext cx="1676765" cy="92333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dirty="0">
                <a:solidFill>
                  <a:srgbClr val="FF0000"/>
                </a:solidFill>
              </a:rPr>
              <a:t>E’s SD is not updated and</a:t>
            </a:r>
          </a:p>
          <a:p>
            <a:r>
              <a:rPr lang="en-GB" dirty="0">
                <a:solidFill>
                  <a:srgbClr val="FF0000"/>
                </a:solidFill>
              </a:rPr>
              <a:t>Incorrect</a:t>
            </a:r>
            <a:endParaRPr lang="en-SE" dirty="0">
              <a:solidFill>
                <a:srgbClr val="FF0000"/>
              </a:solidFill>
            </a:endParaRPr>
          </a:p>
        </p:txBody>
      </p:sp>
      <p:grpSp>
        <p:nvGrpSpPr>
          <p:cNvPr id="17" name="Group 4">
            <a:extLst>
              <a:ext uri="{FF2B5EF4-FFF2-40B4-BE49-F238E27FC236}">
                <a16:creationId xmlns:a16="http://schemas.microsoft.com/office/drawing/2014/main" id="{E51C6C75-EA73-1253-DB1B-48671D690540}"/>
              </a:ext>
            </a:extLst>
          </p:cNvPr>
          <p:cNvGrpSpPr>
            <a:grpSpLocks/>
          </p:cNvGrpSpPr>
          <p:nvPr/>
        </p:nvGrpSpPr>
        <p:grpSpPr bwMode="auto">
          <a:xfrm>
            <a:off x="4755297" y="5527558"/>
            <a:ext cx="533400" cy="533400"/>
            <a:chOff x="1824" y="2736"/>
            <a:chExt cx="336" cy="336"/>
          </a:xfrm>
        </p:grpSpPr>
        <p:sp>
          <p:nvSpPr>
            <p:cNvPr id="18" name="Oval 5">
              <a:extLst>
                <a:ext uri="{FF2B5EF4-FFF2-40B4-BE49-F238E27FC236}">
                  <a16:creationId xmlns:a16="http://schemas.microsoft.com/office/drawing/2014/main" id="{09A373C4-ECFF-0791-9525-95E1EAA0F4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Text Box 6">
              <a:extLst>
                <a:ext uri="{FF2B5EF4-FFF2-40B4-BE49-F238E27FC236}">
                  <a16:creationId xmlns:a16="http://schemas.microsoft.com/office/drawing/2014/main" id="{06704524-D83D-98E8-F709-57D91F59AF2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22" name="Group 7">
            <a:extLst>
              <a:ext uri="{FF2B5EF4-FFF2-40B4-BE49-F238E27FC236}">
                <a16:creationId xmlns:a16="http://schemas.microsoft.com/office/drawing/2014/main" id="{0B6A6F24-BE62-90CB-815D-79C41DCD5C95}"/>
              </a:ext>
            </a:extLst>
          </p:cNvPr>
          <p:cNvGrpSpPr>
            <a:grpSpLocks/>
          </p:cNvGrpSpPr>
          <p:nvPr/>
        </p:nvGrpSpPr>
        <p:grpSpPr bwMode="auto">
          <a:xfrm>
            <a:off x="5898297" y="4613158"/>
            <a:ext cx="533400" cy="533400"/>
            <a:chOff x="1824" y="2736"/>
            <a:chExt cx="336" cy="336"/>
          </a:xfrm>
        </p:grpSpPr>
        <p:sp>
          <p:nvSpPr>
            <p:cNvPr id="23" name="Oval 8">
              <a:extLst>
                <a:ext uri="{FF2B5EF4-FFF2-40B4-BE49-F238E27FC236}">
                  <a16:creationId xmlns:a16="http://schemas.microsoft.com/office/drawing/2014/main" id="{CFD83184-A68E-3101-EABC-3FC919C7A9B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Text Box 9">
              <a:extLst>
                <a:ext uri="{FF2B5EF4-FFF2-40B4-BE49-F238E27FC236}">
                  <a16:creationId xmlns:a16="http://schemas.microsoft.com/office/drawing/2014/main" id="{4D34134F-BD3A-5710-B168-64B8AE8E3F2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25" name="Group 10">
            <a:extLst>
              <a:ext uri="{FF2B5EF4-FFF2-40B4-BE49-F238E27FC236}">
                <a16:creationId xmlns:a16="http://schemas.microsoft.com/office/drawing/2014/main" id="{ACB7AA45-76D7-F3FD-0C28-E4D55634413A}"/>
              </a:ext>
            </a:extLst>
          </p:cNvPr>
          <p:cNvGrpSpPr>
            <a:grpSpLocks/>
          </p:cNvGrpSpPr>
          <p:nvPr/>
        </p:nvGrpSpPr>
        <p:grpSpPr bwMode="auto">
          <a:xfrm>
            <a:off x="5898297" y="6289558"/>
            <a:ext cx="533400" cy="533400"/>
            <a:chOff x="1824" y="2736"/>
            <a:chExt cx="336" cy="336"/>
          </a:xfrm>
        </p:grpSpPr>
        <p:sp>
          <p:nvSpPr>
            <p:cNvPr id="27" name="Oval 11">
              <a:extLst>
                <a:ext uri="{FF2B5EF4-FFF2-40B4-BE49-F238E27FC236}">
                  <a16:creationId xmlns:a16="http://schemas.microsoft.com/office/drawing/2014/main" id="{A441906A-8961-AECF-ADA3-4DA464656E5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 name="Text Box 12">
              <a:extLst>
                <a:ext uri="{FF2B5EF4-FFF2-40B4-BE49-F238E27FC236}">
                  <a16:creationId xmlns:a16="http://schemas.microsoft.com/office/drawing/2014/main" id="{7354EEFB-5A62-A69B-6862-961204E7F75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30" name="Line 19">
            <a:extLst>
              <a:ext uri="{FF2B5EF4-FFF2-40B4-BE49-F238E27FC236}">
                <a16:creationId xmlns:a16="http://schemas.microsoft.com/office/drawing/2014/main" id="{BAFA488C-3011-D5FC-26DD-E40E775956BB}"/>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1" name="Line 20">
            <a:extLst>
              <a:ext uri="{FF2B5EF4-FFF2-40B4-BE49-F238E27FC236}">
                <a16:creationId xmlns:a16="http://schemas.microsoft.com/office/drawing/2014/main" id="{B67945AF-CF21-1841-F85E-C4A7DB004AB1}"/>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32" name="Text Box 26">
            <a:extLst>
              <a:ext uri="{FF2B5EF4-FFF2-40B4-BE49-F238E27FC236}">
                <a16:creationId xmlns:a16="http://schemas.microsoft.com/office/drawing/2014/main" id="{2EA7D0F4-A40A-3DCE-8525-292B3C8EE0B6}"/>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3" name="Text Box 28">
            <a:extLst>
              <a:ext uri="{FF2B5EF4-FFF2-40B4-BE49-F238E27FC236}">
                <a16:creationId xmlns:a16="http://schemas.microsoft.com/office/drawing/2014/main" id="{80003889-5A5A-33C4-2A2B-5C014228487A}"/>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34" name="Group 7">
            <a:extLst>
              <a:ext uri="{FF2B5EF4-FFF2-40B4-BE49-F238E27FC236}">
                <a16:creationId xmlns:a16="http://schemas.microsoft.com/office/drawing/2014/main" id="{4CF43382-C93C-F022-63F2-FE9DC177F4F2}"/>
              </a:ext>
            </a:extLst>
          </p:cNvPr>
          <p:cNvGrpSpPr>
            <a:grpSpLocks/>
          </p:cNvGrpSpPr>
          <p:nvPr/>
        </p:nvGrpSpPr>
        <p:grpSpPr bwMode="auto">
          <a:xfrm>
            <a:off x="7079397" y="5448604"/>
            <a:ext cx="533400" cy="533400"/>
            <a:chOff x="1824" y="2736"/>
            <a:chExt cx="336" cy="336"/>
          </a:xfrm>
        </p:grpSpPr>
        <p:sp>
          <p:nvSpPr>
            <p:cNvPr id="44" name="Oval 8">
              <a:extLst>
                <a:ext uri="{FF2B5EF4-FFF2-40B4-BE49-F238E27FC236}">
                  <a16:creationId xmlns:a16="http://schemas.microsoft.com/office/drawing/2014/main" id="{0A582B18-EF34-7984-F863-33036E2BAC4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9">
              <a:extLst>
                <a:ext uri="{FF2B5EF4-FFF2-40B4-BE49-F238E27FC236}">
                  <a16:creationId xmlns:a16="http://schemas.microsoft.com/office/drawing/2014/main" id="{6079ACDD-220B-F1D5-2D23-C4C66E7542A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54" name="Line 19">
            <a:extLst>
              <a:ext uri="{FF2B5EF4-FFF2-40B4-BE49-F238E27FC236}">
                <a16:creationId xmlns:a16="http://schemas.microsoft.com/office/drawing/2014/main" id="{248F5B2F-DAB3-C6D5-1CA4-FBCC2C25A741}"/>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6ACEDB32-1625-A0BE-5DC6-28D728A9BA5D}"/>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6" name="Text Box 28">
            <a:extLst>
              <a:ext uri="{FF2B5EF4-FFF2-40B4-BE49-F238E27FC236}">
                <a16:creationId xmlns:a16="http://schemas.microsoft.com/office/drawing/2014/main" id="{D620ADEE-22D4-6C61-A4A7-C0A35F77A3C5}"/>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57" name="Text Box 26">
            <a:extLst>
              <a:ext uri="{FF2B5EF4-FFF2-40B4-BE49-F238E27FC236}">
                <a16:creationId xmlns:a16="http://schemas.microsoft.com/office/drawing/2014/main" id="{85CD4A42-564E-DC03-DBF8-354D403072D6}"/>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grpSp>
        <p:nvGrpSpPr>
          <p:cNvPr id="58" name="Group 7">
            <a:extLst>
              <a:ext uri="{FF2B5EF4-FFF2-40B4-BE49-F238E27FC236}">
                <a16:creationId xmlns:a16="http://schemas.microsoft.com/office/drawing/2014/main" id="{F05ADA52-DECE-59FE-29BA-AFF2F5535D84}"/>
              </a:ext>
            </a:extLst>
          </p:cNvPr>
          <p:cNvGrpSpPr>
            <a:grpSpLocks/>
          </p:cNvGrpSpPr>
          <p:nvPr/>
        </p:nvGrpSpPr>
        <p:grpSpPr bwMode="auto">
          <a:xfrm>
            <a:off x="8243265" y="5448604"/>
            <a:ext cx="533400" cy="533400"/>
            <a:chOff x="1824" y="2736"/>
            <a:chExt cx="336" cy="336"/>
          </a:xfrm>
        </p:grpSpPr>
        <p:sp>
          <p:nvSpPr>
            <p:cNvPr id="59" name="Oval 8">
              <a:extLst>
                <a:ext uri="{FF2B5EF4-FFF2-40B4-BE49-F238E27FC236}">
                  <a16:creationId xmlns:a16="http://schemas.microsoft.com/office/drawing/2014/main" id="{CD760861-9B62-FBB0-DB8C-9338A9F084F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Text Box 9">
              <a:extLst>
                <a:ext uri="{FF2B5EF4-FFF2-40B4-BE49-F238E27FC236}">
                  <a16:creationId xmlns:a16="http://schemas.microsoft.com/office/drawing/2014/main" id="{9BCFF63B-4662-91ED-F2B6-13F4069CD69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61" name="Line 19">
            <a:extLst>
              <a:ext uri="{FF2B5EF4-FFF2-40B4-BE49-F238E27FC236}">
                <a16:creationId xmlns:a16="http://schemas.microsoft.com/office/drawing/2014/main" id="{16FA9C56-05C7-C759-AFF0-51227B7800D9}"/>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62" name="Text Box 26">
            <a:extLst>
              <a:ext uri="{FF2B5EF4-FFF2-40B4-BE49-F238E27FC236}">
                <a16:creationId xmlns:a16="http://schemas.microsoft.com/office/drawing/2014/main" id="{9E473FD4-821D-9C79-37E9-69A2A8164C20}"/>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63" name="Arrow: Right 62">
            <a:extLst>
              <a:ext uri="{FF2B5EF4-FFF2-40B4-BE49-F238E27FC236}">
                <a16:creationId xmlns:a16="http://schemas.microsoft.com/office/drawing/2014/main" id="{759372B9-9A7B-9318-A09F-12EF2E498B29}"/>
              </a:ext>
            </a:extLst>
          </p:cNvPr>
          <p:cNvSpPr/>
          <p:nvPr/>
        </p:nvSpPr>
        <p:spPr>
          <a:xfrm>
            <a:off x="1665030" y="520441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64" name="TextBox 63">
            <a:extLst>
              <a:ext uri="{FF2B5EF4-FFF2-40B4-BE49-F238E27FC236}">
                <a16:creationId xmlns:a16="http://schemas.microsoft.com/office/drawing/2014/main" id="{82AD2671-9BF0-175B-072F-6DBFF143E6E9}"/>
              </a:ext>
            </a:extLst>
          </p:cNvPr>
          <p:cNvSpPr txBox="1"/>
          <p:nvPr/>
        </p:nvSpPr>
        <p:spPr>
          <a:xfrm>
            <a:off x="1659354" y="4902353"/>
            <a:ext cx="784189" cy="369332"/>
          </a:xfrm>
          <a:prstGeom prst="rect">
            <a:avLst/>
          </a:prstGeom>
          <a:noFill/>
        </p:spPr>
        <p:txBody>
          <a:bodyPr wrap="none" rtlCol="0">
            <a:spAutoFit/>
          </a:bodyPr>
          <a:lstStyle/>
          <a:p>
            <a:pPr algn="ctr"/>
            <a:r>
              <a:rPr lang="en-GB" dirty="0"/>
              <a:t>Visit B</a:t>
            </a:r>
            <a:endParaRPr lang="en-SE" dirty="0"/>
          </a:p>
        </p:txBody>
      </p:sp>
      <p:graphicFrame>
        <p:nvGraphicFramePr>
          <p:cNvPr id="66" name="Content Placeholder 4">
            <a:extLst>
              <a:ext uri="{FF2B5EF4-FFF2-40B4-BE49-F238E27FC236}">
                <a16:creationId xmlns:a16="http://schemas.microsoft.com/office/drawing/2014/main" id="{70464863-15E9-EF86-94E5-B6738B5231F1}"/>
              </a:ext>
            </a:extLst>
          </p:cNvPr>
          <p:cNvGraphicFramePr>
            <a:graphicFrameLocks/>
          </p:cNvGraphicFramePr>
          <p:nvPr>
            <p:extLst>
              <p:ext uri="{D42A27DB-BD31-4B8C-83A1-F6EECF244321}">
                <p14:modId xmlns:p14="http://schemas.microsoft.com/office/powerpoint/2010/main" val="3986802486"/>
              </p:ext>
            </p:extLst>
          </p:nvPr>
        </p:nvGraphicFramePr>
        <p:xfrm>
          <a:off x="2523569" y="4495531"/>
          <a:ext cx="1500819" cy="222504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3687637596"/>
                  </a:ext>
                </a:extLst>
              </a:tr>
            </a:tbl>
          </a:graphicData>
        </a:graphic>
      </p:graphicFrame>
    </p:spTree>
    <p:extLst>
      <p:ext uri="{BB962C8B-B14F-4D97-AF65-F5344CB8AC3E}">
        <p14:creationId xmlns:p14="http://schemas.microsoft.com/office/powerpoint/2010/main" val="583838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fontScale="90000"/>
          </a:bodyPr>
          <a:lstStyle/>
          <a:p>
            <a:r>
              <a:rPr lang="en-GB" dirty="0">
                <a:solidFill>
                  <a:srgbClr val="FF0000"/>
                </a:solidFill>
              </a:rPr>
              <a:t>Bellman Ford Algorithm works for Negative Edge Weights</a:t>
            </a:r>
            <a:endParaRPr lang="en-SE" dirty="0">
              <a:solidFill>
                <a:srgbClr val="FF0000"/>
              </a:solidFill>
            </a:endParaRPr>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107242"/>
            <a:ext cx="8463909" cy="1425714"/>
          </a:xfrm>
        </p:spPr>
        <p:txBody>
          <a:bodyPr>
            <a:normAutofit fontScale="70000" lnSpcReduction="20000"/>
          </a:bodyPr>
          <a:lstStyle/>
          <a:p>
            <a:r>
              <a:rPr lang="en-GB" dirty="0"/>
              <a:t>We run for V-1=3 iterations, then run one more iteration with no change. Hence we conclude that The Bellman-Ford algorithm successfully calculated the shortest paths from vertex A to all other vertices. The shortest path from vertex A to vertex D goes through vertex B with a total cost of -10. There are no negative weight cycles.</a:t>
            </a:r>
          </a:p>
          <a:p>
            <a:r>
              <a:rPr lang="en-US" altLang="zh-CN" dirty="0"/>
              <a:t>Suppose edge update order A</a:t>
            </a:r>
            <a:r>
              <a:rPr lang="en-US" altLang="zh-CN" dirty="0">
                <a:sym typeface="Wingdings" panose="05000000000000000000" pitchFamily="2" charset="2"/>
              </a:rPr>
              <a:t></a:t>
            </a:r>
            <a:r>
              <a:rPr lang="en-US" altLang="zh-CN" dirty="0"/>
              <a:t>B, A</a:t>
            </a:r>
            <a:r>
              <a:rPr lang="en-US" altLang="zh-CN" dirty="0">
                <a:sym typeface="Wingdings" panose="05000000000000000000" pitchFamily="2" charset="2"/>
              </a:rPr>
              <a:t></a:t>
            </a:r>
            <a:r>
              <a:rPr lang="en-US" altLang="zh-CN" dirty="0"/>
              <a:t>C, B</a:t>
            </a:r>
            <a:r>
              <a:rPr lang="en-US" altLang="zh-CN" dirty="0">
                <a:sym typeface="Wingdings" panose="05000000000000000000" pitchFamily="2" charset="2"/>
              </a:rPr>
              <a:t></a:t>
            </a:r>
            <a:r>
              <a:rPr lang="en-US" altLang="zh-CN" dirty="0"/>
              <a:t>D, C</a:t>
            </a:r>
            <a:r>
              <a:rPr lang="en-US" altLang="zh-CN" dirty="0">
                <a:sym typeface="Wingdings" panose="05000000000000000000" pitchFamily="2" charset="2"/>
              </a:rPr>
              <a:t></a:t>
            </a:r>
            <a:r>
              <a:rPr lang="en-US" altLang="zh-CN" dirty="0"/>
              <a:t>D, D</a:t>
            </a:r>
            <a:r>
              <a:rPr lang="en-US" altLang="zh-CN" dirty="0">
                <a:sym typeface="Wingdings" panose="05000000000000000000" pitchFamily="2" charset="2"/>
              </a:rPr>
              <a:t></a:t>
            </a:r>
            <a:r>
              <a:rPr lang="en-US" altLang="zh-CN" dirty="0"/>
              <a:t>E</a:t>
            </a:r>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1801615416"/>
                  </p:ext>
                </p:extLst>
              </p:nvPr>
            </p:nvGraphicFramePr>
            <p:xfrm>
              <a:off x="179822" y="227474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1801615416"/>
                  </p:ext>
                </p:extLst>
              </p:nvPr>
            </p:nvGraphicFramePr>
            <p:xfrm>
              <a:off x="179822" y="227474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300903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713934" y="2706977"/>
            <a:ext cx="682303" cy="369332"/>
          </a:xfrm>
          <a:prstGeom prst="rect">
            <a:avLst/>
          </a:prstGeom>
          <a:noFill/>
        </p:spPr>
        <p:txBody>
          <a:bodyPr wrap="none" rtlCol="0">
            <a:spAutoFit/>
          </a:bodyPr>
          <a:lstStyle/>
          <a:p>
            <a:pPr algn="ctr"/>
            <a:r>
              <a:rPr lang="en-GB" dirty="0" err="1"/>
              <a:t>Iter</a:t>
            </a:r>
            <a:r>
              <a:rPr lang="en-GB" dirty="0"/>
              <a:t> 1</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300903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218780" y="2706977"/>
            <a:ext cx="682303" cy="369332"/>
          </a:xfrm>
          <a:prstGeom prst="rect">
            <a:avLst/>
          </a:prstGeom>
          <a:noFill/>
        </p:spPr>
        <p:txBody>
          <a:bodyPr wrap="none" rtlCol="0">
            <a:spAutoFit/>
          </a:bodyPr>
          <a:lstStyle/>
          <a:p>
            <a:pPr algn="ctr"/>
            <a:r>
              <a:rPr lang="en-GB" dirty="0" err="1"/>
              <a:t>Iter</a:t>
            </a:r>
            <a:r>
              <a:rPr lang="en-GB" dirty="0"/>
              <a:t> 2</a:t>
            </a:r>
            <a:endParaRPr lang="en-SE" dirty="0"/>
          </a:p>
        </p:txBody>
      </p:sp>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44571474"/>
              </p:ext>
            </p:extLst>
          </p:nvPr>
        </p:nvGraphicFramePr>
        <p:xfrm>
          <a:off x="2623593" y="2274747"/>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-9</a:t>
                      </a:r>
                      <a:endParaRPr lang="en-SE" dirty="0">
                        <a:solidFill>
                          <a:srgbClr val="FF0000"/>
                        </a:solidFill>
                      </a:endParaRPr>
                    </a:p>
                  </a:txBody>
                  <a:tcPr/>
                </a:tc>
                <a:tc>
                  <a:txBody>
                    <a:bodyPr/>
                    <a:lstStyle/>
                    <a:p>
                      <a:pPr algn="ctr"/>
                      <a:r>
                        <a:rPr lang="en-GB" dirty="0">
                          <a:solidFill>
                            <a:srgbClr val="FF0000"/>
                          </a:solidFill>
                        </a:rPr>
                        <a:t>D</a:t>
                      </a:r>
                      <a:endParaRPr lang="en-SE" dirty="0">
                        <a:solidFill>
                          <a:srgbClr val="FF0000"/>
                        </a:solidFill>
                      </a:endParaRPr>
                    </a:p>
                  </a:txBody>
                  <a:tcPr/>
                </a:tc>
                <a:extLst>
                  <a:ext uri="{0D108BD9-81ED-4DB2-BD59-A6C34878D82A}">
                    <a16:rowId xmlns:a16="http://schemas.microsoft.com/office/drawing/2014/main" val="3785280513"/>
                  </a:ext>
                </a:extLst>
              </a:tr>
            </a:tbl>
          </a:graphicData>
        </a:graphic>
      </p:graphicFrame>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441630736"/>
              </p:ext>
            </p:extLst>
          </p:nvPr>
        </p:nvGraphicFramePr>
        <p:xfrm>
          <a:off x="5077384" y="2274747"/>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-9</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39" name="TextBox 38">
            <a:extLst>
              <a:ext uri="{FF2B5EF4-FFF2-40B4-BE49-F238E27FC236}">
                <a16:creationId xmlns:a16="http://schemas.microsoft.com/office/drawing/2014/main" id="{F039F82C-32EA-F018-8C02-9556D7A96F08}"/>
              </a:ext>
            </a:extLst>
          </p:cNvPr>
          <p:cNvSpPr txBox="1"/>
          <p:nvPr/>
        </p:nvSpPr>
        <p:spPr>
          <a:xfrm>
            <a:off x="3990347" y="3296288"/>
            <a:ext cx="1183016" cy="646331"/>
          </a:xfrm>
          <a:prstGeom prst="rect">
            <a:avLst/>
          </a:prstGeom>
          <a:noFill/>
        </p:spPr>
        <p:txBody>
          <a:bodyPr wrap="none" rtlCol="0">
            <a:spAutoFit/>
          </a:bodyPr>
          <a:lstStyle/>
          <a:p>
            <a:pPr algn="ctr"/>
            <a:r>
              <a:rPr lang="en-GB" dirty="0"/>
              <a:t>No change</a:t>
            </a:r>
          </a:p>
          <a:p>
            <a:pPr algn="ctr"/>
            <a:r>
              <a:rPr lang="en-GB" dirty="0"/>
              <a:t>converged</a:t>
            </a:r>
            <a:endParaRPr lang="en-SE" dirty="0"/>
          </a:p>
        </p:txBody>
      </p:sp>
      <p:grpSp>
        <p:nvGrpSpPr>
          <p:cNvPr id="30" name="Group 7">
            <a:extLst>
              <a:ext uri="{FF2B5EF4-FFF2-40B4-BE49-F238E27FC236}">
                <a16:creationId xmlns:a16="http://schemas.microsoft.com/office/drawing/2014/main" id="{57D02C0D-C602-517F-3ADF-CBE949EF79E2}"/>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4629E9F1-9933-39F4-1139-97268686093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641130D4-47E2-AABF-A45C-75922FFFF2A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3DED49A9-49EA-883F-1F2E-F62931EF5E11}"/>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B7156FFB-520D-FAE2-F989-D0D81CC171AD}"/>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Tree>
    <p:extLst>
      <p:ext uri="{BB962C8B-B14F-4D97-AF65-F5344CB8AC3E}">
        <p14:creationId xmlns:p14="http://schemas.microsoft.com/office/powerpoint/2010/main" val="3388707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3F28-2D2C-75F8-F300-07A4D8B9498B}"/>
              </a:ext>
            </a:extLst>
          </p:cNvPr>
          <p:cNvSpPr>
            <a:spLocks noGrp="1"/>
          </p:cNvSpPr>
          <p:nvPr>
            <p:ph type="title"/>
          </p:nvPr>
        </p:nvSpPr>
        <p:spPr/>
        <p:txBody>
          <a:bodyPr>
            <a:normAutofit fontScale="90000"/>
          </a:bodyPr>
          <a:lstStyle/>
          <a:p>
            <a:r>
              <a:rPr lang="en-US" altLang="zh-CN" dirty="0">
                <a:solidFill>
                  <a:srgbClr val="FF0000"/>
                </a:solidFill>
              </a:rPr>
              <a:t>Topological Sort for Shortest</a:t>
            </a:r>
            <a:r>
              <a:rPr lang="zh-CN" altLang="en-US" dirty="0">
                <a:solidFill>
                  <a:srgbClr val="FF0000"/>
                </a:solidFill>
              </a:rPr>
              <a:t> </a:t>
            </a:r>
            <a:r>
              <a:rPr lang="en-US" altLang="zh-CN" dirty="0">
                <a:solidFill>
                  <a:srgbClr val="FF0000"/>
                </a:solidFill>
              </a:rPr>
              <a:t>Paths in Edge-weighted DAG</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457200" y="1600199"/>
                <a:ext cx="8229600" cy="5145833"/>
              </a:xfrm>
            </p:spPr>
            <p:txBody>
              <a:bodyPr>
                <a:normAutofit fontScale="85000" lnSpcReduction="20000"/>
              </a:bodyPr>
              <a:lstStyle/>
              <a:p>
                <a:r>
                  <a:rPr lang="en-GB" dirty="0"/>
                  <a:t>Suppose that a graph is a Directed Acyclic Graph (DAG), i.e., it has no directed cycles. It is easier and faster to find shortest paths than in a general digraph.</a:t>
                </a:r>
              </a:p>
              <a:p>
                <a:r>
                  <a:rPr lang="en-GB" dirty="0"/>
                  <a:t>Idea: Consider vertices in topological order. Relax all outgoing edges from that vertex</a:t>
                </a:r>
              </a:p>
              <a:p>
                <a:endParaRPr lang="en-GB" sz="1900" i="1" dirty="0">
                  <a:solidFill>
                    <a:srgbClr val="273239"/>
                  </a:solidFill>
                  <a:latin typeface="Nunito" pitchFamily="2" charset="0"/>
                </a:endParaRPr>
              </a:p>
              <a:p>
                <a:r>
                  <a:rPr lang="en-GB" sz="2100" i="1" dirty="0">
                    <a:solidFill>
                      <a:srgbClr val="273239"/>
                    </a:solidFill>
                    <a:latin typeface="Nunito" pitchFamily="2" charset="0"/>
                  </a:rPr>
                  <a:t>Initialize </a:t>
                </a:r>
                <a:r>
                  <a:rPr lang="en-GB" sz="2100" i="1" dirty="0" err="1">
                    <a:solidFill>
                      <a:srgbClr val="273239"/>
                    </a:solidFill>
                    <a:latin typeface="Nunito" pitchFamily="2" charset="0"/>
                  </a:rPr>
                  <a:t>dist</a:t>
                </a:r>
                <a:r>
                  <a:rPr lang="en-GB" sz="2100" i="1" dirty="0">
                    <a:solidFill>
                      <a:srgbClr val="273239"/>
                    </a:solidFill>
                    <a:latin typeface="Nunito" pitchFamily="2" charset="0"/>
                  </a:rPr>
                  <a:t>[] = {</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 ….} and </a:t>
                </a:r>
                <a:r>
                  <a:rPr lang="en-GB" sz="2100" i="1" dirty="0" err="1">
                    <a:solidFill>
                      <a:srgbClr val="273239"/>
                    </a:solidFill>
                    <a:latin typeface="Nunito" pitchFamily="2" charset="0"/>
                  </a:rPr>
                  <a:t>dist</a:t>
                </a:r>
                <a:r>
                  <a:rPr lang="en-GB" sz="2100" i="1" dirty="0">
                    <a:solidFill>
                      <a:srgbClr val="273239"/>
                    </a:solidFill>
                    <a:latin typeface="Nunito" pitchFamily="2" charset="0"/>
                  </a:rPr>
                  <a:t>[s] = 0 where s is the source vertex. </a:t>
                </a:r>
              </a:p>
              <a:p>
                <a:r>
                  <a:rPr lang="en-GB" sz="2100" i="1" dirty="0">
                    <a:solidFill>
                      <a:srgbClr val="273239"/>
                    </a:solidFill>
                    <a:latin typeface="Nunito" pitchFamily="2" charset="0"/>
                  </a:rPr>
                  <a:t>Create a topological order of all vertices. </a:t>
                </a:r>
              </a:p>
              <a:p>
                <a:r>
                  <a:rPr lang="en-GB" sz="2100" i="1" dirty="0">
                    <a:solidFill>
                      <a:srgbClr val="273239"/>
                    </a:solidFill>
                    <a:latin typeface="Nunito" pitchFamily="2" charset="0"/>
                  </a:rPr>
                  <a:t>For every vertex u in topological order </a:t>
                </a:r>
              </a:p>
              <a:p>
                <a:pPr marL="0" indent="0">
                  <a:buNone/>
                </a:pPr>
                <a:r>
                  <a:rPr lang="en-GB" sz="2100" i="1" dirty="0">
                    <a:solidFill>
                      <a:srgbClr val="273239"/>
                    </a:solidFill>
                    <a:latin typeface="Nunito" pitchFamily="2" charset="0"/>
                  </a:rPr>
                  <a:t>		For every adjacent vertex v of u </a:t>
                </a:r>
              </a:p>
              <a:p>
                <a:pPr marL="0" indent="0">
                  <a:buNone/>
                </a:pPr>
                <a:r>
                  <a:rPr lang="en-GB" sz="2100" i="1" dirty="0">
                    <a:solidFill>
                      <a:srgbClr val="273239"/>
                    </a:solidFill>
                    <a:latin typeface="Nunito" pitchFamily="2" charset="0"/>
                  </a:rPr>
                  <a:t>			if (</a:t>
                </a:r>
                <a:r>
                  <a:rPr lang="en-GB" sz="2100" i="1" dirty="0" err="1">
                    <a:solidFill>
                      <a:srgbClr val="273239"/>
                    </a:solidFill>
                    <a:latin typeface="Nunito" pitchFamily="2" charset="0"/>
                  </a:rPr>
                  <a:t>dist</a:t>
                </a:r>
                <a:r>
                  <a:rPr lang="en-GB" sz="2100" i="1" dirty="0">
                    <a:solidFill>
                      <a:srgbClr val="273239"/>
                    </a:solidFill>
                    <a:latin typeface="Nunito" pitchFamily="2" charset="0"/>
                  </a:rPr>
                  <a:t>[v] &gt;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//relax edge </a:t>
                </a:r>
                <a:r>
                  <a:rPr lang="en-GB" sz="2100" i="1" dirty="0" err="1">
                    <a:solidFill>
                      <a:srgbClr val="273239"/>
                    </a:solidFill>
                    <a:latin typeface="Nunito" pitchFamily="2" charset="0"/>
                  </a:rPr>
                  <a:t>uv</a:t>
                </a:r>
                <a:endParaRPr lang="en-GB" sz="2100" i="1" dirty="0">
                  <a:solidFill>
                    <a:srgbClr val="273239"/>
                  </a:solidFill>
                  <a:latin typeface="Nunito" pitchFamily="2" charset="0"/>
                </a:endParaRPr>
              </a:p>
              <a:p>
                <a:pPr marL="0" indent="0">
                  <a:buNone/>
                </a:pPr>
                <a:r>
                  <a:rPr lang="en-GB" sz="2100" i="1" dirty="0">
                    <a:solidFill>
                      <a:srgbClr val="273239"/>
                    </a:solidFill>
                    <a:latin typeface="Nunito" pitchFamily="2" charset="0"/>
                  </a:rPr>
                  <a:t>				</a:t>
                </a:r>
                <a:r>
                  <a:rPr lang="en-GB" sz="2100" i="1" dirty="0" err="1">
                    <a:solidFill>
                      <a:srgbClr val="273239"/>
                    </a:solidFill>
                    <a:latin typeface="Nunito" pitchFamily="2" charset="0"/>
                  </a:rPr>
                  <a:t>dist</a:t>
                </a:r>
                <a:r>
                  <a:rPr lang="en-GB" sz="2100" i="1" dirty="0">
                    <a:solidFill>
                      <a:srgbClr val="273239"/>
                    </a:solidFill>
                    <a:latin typeface="Nunito" pitchFamily="2" charset="0"/>
                  </a:rPr>
                  <a:t>[v] =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a:t>
                </a:r>
              </a:p>
              <a:p>
                <a:endParaRPr lang="en-GB" dirty="0"/>
              </a:p>
              <a:p>
                <a:r>
                  <a:rPr lang="en-GB" dirty="0"/>
                  <a:t>Time Complexity: Time complexity of topological sort is O(V+E). After finding topological order, the algorithm process all vertices and for every vertex, it runs a loop for all adjacent vertices. Total adjacent vertices in a graph is O(E), so the double for loop has complexity O(V+E). Therefore, overall time complexity is O(V+E).</a:t>
                </a:r>
                <a:endParaRPr lang="en-SE" dirty="0"/>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457200" y="1600199"/>
                <a:ext cx="8229600" cy="5145833"/>
              </a:xfrm>
              <a:blipFill>
                <a:blip r:embed="rId2"/>
                <a:stretch>
                  <a:fillRect l="-667" t="-1775" r="-963"/>
                </a:stretch>
              </a:blipFill>
            </p:spPr>
            <p:txBody>
              <a:bodyPr/>
              <a:lstStyle/>
              <a:p>
                <a:r>
                  <a:rPr lang="en-SE">
                    <a:noFill/>
                  </a:rPr>
                  <a:t> </a:t>
                </a:r>
              </a:p>
            </p:txBody>
          </p:sp>
        </mc:Fallback>
      </mc:AlternateContent>
    </p:spTree>
    <p:extLst>
      <p:ext uri="{BB962C8B-B14F-4D97-AF65-F5344CB8AC3E}">
        <p14:creationId xmlns:p14="http://schemas.microsoft.com/office/powerpoint/2010/main" val="2224538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F546-8113-FE02-CAB3-D23BA4BF0D0E}"/>
              </a:ext>
            </a:extLst>
          </p:cNvPr>
          <p:cNvSpPr>
            <a:spLocks noGrp="1"/>
          </p:cNvSpPr>
          <p:nvPr>
            <p:ph type="title"/>
          </p:nvPr>
        </p:nvSpPr>
        <p:spPr/>
        <p:txBody>
          <a:bodyPr>
            <a:normAutofit fontScale="90000"/>
          </a:bodyPr>
          <a:lstStyle/>
          <a:p>
            <a:r>
              <a:rPr lang="en-GB" dirty="0"/>
              <a:t>Shortest Paths in an Unweighted Digraph</a:t>
            </a:r>
            <a:endParaRPr lang="en-SE" dirty="0"/>
          </a:p>
        </p:txBody>
      </p:sp>
      <p:sp>
        <p:nvSpPr>
          <p:cNvPr id="3" name="Content Placeholder 2">
            <a:extLst>
              <a:ext uri="{FF2B5EF4-FFF2-40B4-BE49-F238E27FC236}">
                <a16:creationId xmlns:a16="http://schemas.microsoft.com/office/drawing/2014/main" id="{2DDF0C04-D1FF-B236-335A-F7597DF5B1CA}"/>
              </a:ext>
            </a:extLst>
          </p:cNvPr>
          <p:cNvSpPr>
            <a:spLocks noGrp="1"/>
          </p:cNvSpPr>
          <p:nvPr>
            <p:ph idx="1"/>
          </p:nvPr>
        </p:nvSpPr>
        <p:spPr/>
        <p:txBody>
          <a:bodyPr>
            <a:normAutofit/>
          </a:bodyPr>
          <a:lstStyle/>
          <a:p>
            <a:r>
              <a:rPr lang="en-GB" dirty="0"/>
              <a:t>BFS (Breadth-First Search) can find shortest paths in unweighted graphs.</a:t>
            </a:r>
          </a:p>
          <a:p>
            <a:pPr lvl="1"/>
            <a:r>
              <a:rPr lang="en-GB" dirty="0"/>
              <a:t>BFS visits nodes in order of their distance from the </a:t>
            </a:r>
            <a:r>
              <a:rPr lang="en-GB"/>
              <a:t>source vertex, </a:t>
            </a:r>
            <a:r>
              <a:rPr lang="en-GB" dirty="0"/>
              <a:t>ensuring the first path found to any node is the shortest possible path in terms of the number of edges.</a:t>
            </a:r>
          </a:p>
          <a:p>
            <a:pPr lvl="1"/>
            <a:r>
              <a:rPr lang="pt-BR" dirty="0"/>
              <a:t>Time complexity: O(V+E)</a:t>
            </a:r>
          </a:p>
          <a:p>
            <a:r>
              <a:rPr lang="en-GB" dirty="0"/>
              <a:t>Advantages:</a:t>
            </a:r>
          </a:p>
          <a:p>
            <a:pPr lvl="1"/>
            <a:r>
              <a:rPr lang="en-GB" dirty="0"/>
              <a:t>Optimal for unweighted graphs</a:t>
            </a:r>
          </a:p>
          <a:p>
            <a:pPr lvl="1"/>
            <a:r>
              <a:rPr lang="en-GB" dirty="0"/>
              <a:t>Simpler implementation than Dijkstra's</a:t>
            </a:r>
          </a:p>
          <a:p>
            <a:r>
              <a:rPr lang="en-GB" dirty="0"/>
              <a:t>Limitations:</a:t>
            </a:r>
          </a:p>
          <a:p>
            <a:pPr lvl="1"/>
            <a:r>
              <a:rPr lang="en-GB" dirty="0"/>
              <a:t>Only works for unweighted graphs</a:t>
            </a:r>
          </a:p>
          <a:p>
            <a:pPr lvl="1"/>
            <a:r>
              <a:rPr lang="en-GB" dirty="0"/>
              <a:t>Not suitable for graphs with negative edges</a:t>
            </a:r>
            <a:endParaRPr lang="en-SE" dirty="0"/>
          </a:p>
        </p:txBody>
      </p:sp>
    </p:spTree>
    <p:extLst>
      <p:ext uri="{BB962C8B-B14F-4D97-AF65-F5344CB8AC3E}">
        <p14:creationId xmlns:p14="http://schemas.microsoft.com/office/powerpoint/2010/main" val="3630841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2233-7194-B945-A007-C2D44C119C24}"/>
              </a:ext>
            </a:extLst>
          </p:cNvPr>
          <p:cNvSpPr>
            <a:spLocks noGrp="1"/>
          </p:cNvSpPr>
          <p:nvPr>
            <p:ph type="title"/>
          </p:nvPr>
        </p:nvSpPr>
        <p:spPr>
          <a:xfrm>
            <a:off x="0" y="274638"/>
            <a:ext cx="9144000" cy="1143000"/>
          </a:xfrm>
        </p:spPr>
        <p:txBody>
          <a:bodyPr>
            <a:normAutofit/>
          </a:bodyPr>
          <a:lstStyle/>
          <a:p>
            <a:r>
              <a:rPr lang="en-US" altLang="zh-CN" sz="2400" dirty="0"/>
              <a:t>Shortest</a:t>
            </a:r>
            <a:r>
              <a:rPr lang="zh-CN" altLang="en-US" sz="2400" dirty="0"/>
              <a:t> </a:t>
            </a:r>
            <a:r>
              <a:rPr lang="en-US" altLang="zh-CN" sz="2400" dirty="0"/>
              <a:t>Paths in Edge-weighted DAG</a:t>
            </a:r>
            <a:r>
              <a:rPr lang="en-US" sz="2400" spc="60" dirty="0">
                <a:latin typeface="Arial"/>
                <a:cs typeface="Arial"/>
              </a:rPr>
              <a:t>: </a:t>
            </a:r>
            <a:r>
              <a:rPr lang="en-US" sz="2400" spc="-35" dirty="0">
                <a:latin typeface="Arial"/>
                <a:cs typeface="Arial"/>
              </a:rPr>
              <a:t>Correctness</a:t>
            </a:r>
            <a:r>
              <a:rPr lang="en-US" sz="2400" spc="40" dirty="0">
                <a:latin typeface="Arial"/>
                <a:cs typeface="Arial"/>
              </a:rPr>
              <a:t> </a:t>
            </a:r>
            <a:r>
              <a:rPr lang="en-US" sz="2400" spc="100" dirty="0">
                <a:latin typeface="Arial"/>
                <a:cs typeface="Arial"/>
              </a:rPr>
              <a:t>Proof</a:t>
            </a:r>
            <a:endParaRPr lang="en-US" sz="2400" dirty="0"/>
          </a:p>
        </p:txBody>
      </p:sp>
      <p:sp>
        <p:nvSpPr>
          <p:cNvPr id="26" name="Rectangle 25">
            <a:extLst>
              <a:ext uri="{FF2B5EF4-FFF2-40B4-BE49-F238E27FC236}">
                <a16:creationId xmlns:a16="http://schemas.microsoft.com/office/drawing/2014/main" id="{1C8B12B4-1C70-0847-83F4-8F6523410248}"/>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Topological sort algorithm computes SPT in any edge-  weighted DAG in time proportional to E + V.</a:t>
            </a:r>
          </a:p>
        </p:txBody>
      </p:sp>
      <p:sp>
        <p:nvSpPr>
          <p:cNvPr id="27" name="Rectangle 26">
            <a:extLst>
              <a:ext uri="{FF2B5EF4-FFF2-40B4-BE49-F238E27FC236}">
                <a16:creationId xmlns:a16="http://schemas.microsoft.com/office/drawing/2014/main" id="{292963EB-D376-AB40-BBDD-507F7F650F67}"/>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28" name="object 9">
            <a:extLst>
              <a:ext uri="{FF2B5EF4-FFF2-40B4-BE49-F238E27FC236}">
                <a16:creationId xmlns:a16="http://schemas.microsoft.com/office/drawing/2014/main" id="{3ABF9488-FCA0-B641-BC4D-ECABA8045ACD}"/>
              </a:ext>
            </a:extLst>
          </p:cNvPr>
          <p:cNvSpPr/>
          <p:nvPr/>
        </p:nvSpPr>
        <p:spPr>
          <a:xfrm>
            <a:off x="4528130"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10">
            <a:extLst>
              <a:ext uri="{FF2B5EF4-FFF2-40B4-BE49-F238E27FC236}">
                <a16:creationId xmlns:a16="http://schemas.microsoft.com/office/drawing/2014/main" id="{5B555CEF-A57E-CC43-A4D7-59C426040C24}"/>
              </a:ext>
            </a:extLst>
          </p:cNvPr>
          <p:cNvSpPr/>
          <p:nvPr/>
        </p:nvSpPr>
        <p:spPr>
          <a:xfrm>
            <a:off x="4449377"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1">
            <a:extLst>
              <a:ext uri="{FF2B5EF4-FFF2-40B4-BE49-F238E27FC236}">
                <a16:creationId xmlns:a16="http://schemas.microsoft.com/office/drawing/2014/main" id="{8FC39E62-A967-0049-9B36-7EA20F9633CB}"/>
              </a:ext>
            </a:extLst>
          </p:cNvPr>
          <p:cNvSpPr txBox="1"/>
          <p:nvPr/>
        </p:nvSpPr>
        <p:spPr>
          <a:xfrm>
            <a:off x="5410898" y="4765092"/>
            <a:ext cx="3607267" cy="506101"/>
          </a:xfrm>
          <a:prstGeom prst="rect">
            <a:avLst/>
          </a:prstGeom>
        </p:spPr>
        <p:txBody>
          <a:bodyPr vert="horz" wrap="square" lIns="0" tIns="12700" rIns="0" bIns="0" rtlCol="0">
            <a:spAutoFit/>
          </a:bodyPr>
          <a:lstStyle/>
          <a:p>
            <a:pPr marL="8929" marR="3572">
              <a:lnSpc>
                <a:spcPct val="119800"/>
              </a:lnSpc>
              <a:spcBef>
                <a:spcPts val="70"/>
              </a:spcBef>
            </a:pPr>
            <a:r>
              <a:rPr lang="en-US" sz="1400" dirty="0">
                <a:solidFill>
                  <a:srgbClr val="8D3124"/>
                </a:solidFill>
                <a:latin typeface="Arial" panose="020B0604020202020204" pitchFamily="34" charset="0"/>
                <a:cs typeface="Arial" panose="020B0604020202020204" pitchFamily="34" charset="0"/>
              </a:rPr>
              <a:t>because of topological order, no edge pointing to v will be relaxed after v is relaxed</a:t>
            </a:r>
          </a:p>
        </p:txBody>
      </p:sp>
      <p:sp>
        <p:nvSpPr>
          <p:cNvPr id="31" name="object 12">
            <a:extLst>
              <a:ext uri="{FF2B5EF4-FFF2-40B4-BE49-F238E27FC236}">
                <a16:creationId xmlns:a16="http://schemas.microsoft.com/office/drawing/2014/main" id="{3CE7D93A-4F45-614A-B011-2365620C7ED4}"/>
              </a:ext>
            </a:extLst>
          </p:cNvPr>
          <p:cNvSpPr txBox="1"/>
          <p:nvPr/>
        </p:nvSpPr>
        <p:spPr>
          <a:xfrm>
            <a:off x="5410898"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32" name="object 13">
            <a:extLst>
              <a:ext uri="{FF2B5EF4-FFF2-40B4-BE49-F238E27FC236}">
                <a16:creationId xmlns:a16="http://schemas.microsoft.com/office/drawing/2014/main" id="{07C51079-78B3-364C-BEB6-3B20F2A16E26}"/>
              </a:ext>
            </a:extLst>
          </p:cNvPr>
          <p:cNvSpPr/>
          <p:nvPr/>
        </p:nvSpPr>
        <p:spPr>
          <a:xfrm>
            <a:off x="4524905"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14">
            <a:extLst>
              <a:ext uri="{FF2B5EF4-FFF2-40B4-BE49-F238E27FC236}">
                <a16:creationId xmlns:a16="http://schemas.microsoft.com/office/drawing/2014/main" id="{EE8CE232-02C3-D14D-BA1A-F612D8B8DB4E}"/>
              </a:ext>
            </a:extLst>
          </p:cNvPr>
          <p:cNvSpPr/>
          <p:nvPr/>
        </p:nvSpPr>
        <p:spPr>
          <a:xfrm>
            <a:off x="4446165"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68DFB38-6784-BD41-B991-69893B1C269B}"/>
              </a:ext>
            </a:extLst>
          </p:cNvPr>
          <p:cNvSpPr/>
          <p:nvPr/>
        </p:nvSpPr>
        <p:spPr>
          <a:xfrm>
            <a:off x="3468848" y="2226705"/>
            <a:ext cx="4572000" cy="500137"/>
          </a:xfrm>
          <a:prstGeom prst="rect">
            <a:avLst/>
          </a:prstGeom>
        </p:spPr>
        <p:txBody>
          <a:bodyPr>
            <a:spAutoFit/>
          </a:bodyPr>
          <a:lstStyle/>
          <a:p>
            <a:pPr marR="100455" algn="r">
              <a:lnSpc>
                <a:spcPts val="1152"/>
              </a:lnSpc>
            </a:pPr>
            <a:r>
              <a:rPr lang="en-US" sz="1400" dirty="0">
                <a:solidFill>
                  <a:srgbClr val="8D3124"/>
                </a:solidFill>
                <a:latin typeface="Arial" panose="020B0604020202020204" pitchFamily="34" charset="0"/>
                <a:cs typeface="Arial" panose="020B0604020202020204" pitchFamily="34" charset="0"/>
              </a:rPr>
              <a:t>edge weights</a:t>
            </a:r>
          </a:p>
          <a:p>
            <a:pPr marR="3572" algn="r">
              <a:spcBef>
                <a:spcPts val="267"/>
              </a:spcBef>
            </a:pPr>
            <a:r>
              <a:rPr lang="en-US" sz="1400" dirty="0">
                <a:solidFill>
                  <a:srgbClr val="8D3124"/>
                </a:solidFill>
                <a:latin typeface="Arial" panose="020B0604020202020204" pitchFamily="34" charset="0"/>
                <a:cs typeface="Arial" panose="020B0604020202020204" pitchFamily="34" charset="0"/>
              </a:rPr>
              <a:t>can be negative!</a:t>
            </a:r>
          </a:p>
        </p:txBody>
      </p:sp>
      <p:sp>
        <p:nvSpPr>
          <p:cNvPr id="35" name="object 15">
            <a:extLst>
              <a:ext uri="{FF2B5EF4-FFF2-40B4-BE49-F238E27FC236}">
                <a16:creationId xmlns:a16="http://schemas.microsoft.com/office/drawing/2014/main" id="{88EE34BD-3551-9246-AB00-C46B3638DE04}"/>
              </a:ext>
            </a:extLst>
          </p:cNvPr>
          <p:cNvSpPr/>
          <p:nvPr/>
        </p:nvSpPr>
        <p:spPr>
          <a:xfrm>
            <a:off x="6747562" y="1970080"/>
            <a:ext cx="205383" cy="232618"/>
          </a:xfrm>
          <a:custGeom>
            <a:avLst/>
            <a:gdLst/>
            <a:ahLst/>
            <a:cxnLst/>
            <a:rect l="l" t="t" r="r" b="b"/>
            <a:pathLst>
              <a:path w="292100" h="330835">
                <a:moveTo>
                  <a:pt x="0" y="0"/>
                </a:moveTo>
                <a:lnTo>
                  <a:pt x="8394" y="9525"/>
                </a:lnTo>
                <a:lnTo>
                  <a:pt x="291630" y="330631"/>
                </a:lnTo>
              </a:path>
            </a:pathLst>
          </a:custGeom>
          <a:ln w="25400">
            <a:solidFill>
              <a:srgbClr val="8D3124"/>
            </a:solidFill>
          </a:ln>
        </p:spPr>
        <p:txBody>
          <a:bodyPr wrap="square" lIns="0" tIns="0" rIns="0" bIns="0" rtlCol="0"/>
          <a:lstStyle/>
          <a:p>
            <a:endParaRPr sz="1266"/>
          </a:p>
        </p:txBody>
      </p:sp>
      <p:sp>
        <p:nvSpPr>
          <p:cNvPr id="36" name="object 16">
            <a:extLst>
              <a:ext uri="{FF2B5EF4-FFF2-40B4-BE49-F238E27FC236}">
                <a16:creationId xmlns:a16="http://schemas.microsoft.com/office/drawing/2014/main" id="{E4AE525A-A115-B24F-93FB-A49035945215}"/>
              </a:ext>
            </a:extLst>
          </p:cNvPr>
          <p:cNvSpPr/>
          <p:nvPr/>
        </p:nvSpPr>
        <p:spPr>
          <a:xfrm>
            <a:off x="6710942" y="1928557"/>
            <a:ext cx="88850" cy="92869"/>
          </a:xfrm>
          <a:custGeom>
            <a:avLst/>
            <a:gdLst/>
            <a:ahLst/>
            <a:cxnLst/>
            <a:rect l="l" t="t" r="r" b="b"/>
            <a:pathLst>
              <a:path w="126365" h="132080">
                <a:moveTo>
                  <a:pt x="0" y="0"/>
                </a:moveTo>
                <a:lnTo>
                  <a:pt x="34925" y="131762"/>
                </a:lnTo>
                <a:lnTo>
                  <a:pt x="60477" y="68580"/>
                </a:lnTo>
                <a:lnTo>
                  <a:pt x="126365" y="51117"/>
                </a:lnTo>
                <a:lnTo>
                  <a:pt x="0" y="0"/>
                </a:lnTo>
                <a:close/>
              </a:path>
            </a:pathLst>
          </a:custGeom>
          <a:solidFill>
            <a:srgbClr val="8D3124"/>
          </a:solidFill>
        </p:spPr>
        <p:txBody>
          <a:bodyPr wrap="square" lIns="0" tIns="0" rIns="0" bIns="0" rtlCol="0"/>
          <a:lstStyle/>
          <a:p>
            <a:endParaRPr sz="1266"/>
          </a:p>
        </p:txBody>
      </p:sp>
    </p:spTree>
    <p:extLst>
      <p:ext uri="{BB962C8B-B14F-4D97-AF65-F5344CB8AC3E}">
        <p14:creationId xmlns:p14="http://schemas.microsoft.com/office/powerpoint/2010/main" val="188141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FB60-5038-73E1-42E1-34510A5D146D}"/>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sp>
        <p:nvSpPr>
          <p:cNvPr id="3" name="Content Placeholder 2">
            <a:extLst>
              <a:ext uri="{FF2B5EF4-FFF2-40B4-BE49-F238E27FC236}">
                <a16:creationId xmlns:a16="http://schemas.microsoft.com/office/drawing/2014/main" id="{14E78272-FA10-8F28-4F88-B9CC4FEE7762}"/>
              </a:ext>
            </a:extLst>
          </p:cNvPr>
          <p:cNvSpPr>
            <a:spLocks noGrp="1"/>
          </p:cNvSpPr>
          <p:nvPr>
            <p:ph idx="1"/>
          </p:nvPr>
        </p:nvSpPr>
        <p:spPr/>
        <p:txBody>
          <a:bodyPr/>
          <a:lstStyle/>
          <a:p>
            <a:r>
              <a:rPr lang="en-GB" dirty="0"/>
              <a:t>Consider this DAG and a topological order ADBCEF</a:t>
            </a:r>
            <a:endParaRPr lang="en-SE" dirty="0"/>
          </a:p>
        </p:txBody>
      </p:sp>
      <p:pic>
        <p:nvPicPr>
          <p:cNvPr id="5" name="Picture 4">
            <a:extLst>
              <a:ext uri="{FF2B5EF4-FFF2-40B4-BE49-F238E27FC236}">
                <a16:creationId xmlns:a16="http://schemas.microsoft.com/office/drawing/2014/main" id="{D3BCA6BF-EB91-2B9D-533C-8CBEC8B92AAF}"/>
              </a:ext>
            </a:extLst>
          </p:cNvPr>
          <p:cNvPicPr>
            <a:picLocks noChangeAspect="1"/>
          </p:cNvPicPr>
          <p:nvPr/>
        </p:nvPicPr>
        <p:blipFill>
          <a:blip r:embed="rId2"/>
          <a:srcRect/>
          <a:stretch/>
        </p:blipFill>
        <p:spPr>
          <a:xfrm>
            <a:off x="1400672" y="2584951"/>
            <a:ext cx="6525536" cy="2213339"/>
          </a:xfrm>
          <a:prstGeom prst="rect">
            <a:avLst/>
          </a:prstGeom>
        </p:spPr>
      </p:pic>
      <p:pic>
        <p:nvPicPr>
          <p:cNvPr id="7" name="Picture 6">
            <a:extLst>
              <a:ext uri="{FF2B5EF4-FFF2-40B4-BE49-F238E27FC236}">
                <a16:creationId xmlns:a16="http://schemas.microsoft.com/office/drawing/2014/main" id="{6D1947D1-8AD8-4B53-0C1A-AF95A930DB2D}"/>
              </a:ext>
            </a:extLst>
          </p:cNvPr>
          <p:cNvPicPr>
            <a:picLocks noChangeAspect="1"/>
          </p:cNvPicPr>
          <p:nvPr/>
        </p:nvPicPr>
        <p:blipFill>
          <a:blip r:embed="rId3"/>
          <a:stretch>
            <a:fillRect/>
          </a:stretch>
        </p:blipFill>
        <p:spPr>
          <a:xfrm>
            <a:off x="675166" y="4982939"/>
            <a:ext cx="7954485" cy="1600423"/>
          </a:xfrm>
          <a:prstGeom prst="rect">
            <a:avLst/>
          </a:prstGeom>
        </p:spPr>
      </p:pic>
      <p:sp>
        <p:nvSpPr>
          <p:cNvPr id="8" name="Rectangle 7">
            <a:extLst>
              <a:ext uri="{FF2B5EF4-FFF2-40B4-BE49-F238E27FC236}">
                <a16:creationId xmlns:a16="http://schemas.microsoft.com/office/drawing/2014/main" id="{CB306E79-C24F-1362-2E37-400633A5AD76}"/>
              </a:ext>
            </a:extLst>
          </p:cNvPr>
          <p:cNvSpPr/>
          <p:nvPr/>
        </p:nvSpPr>
        <p:spPr>
          <a:xfrm>
            <a:off x="7452360" y="3131820"/>
            <a:ext cx="485278" cy="32004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solidFill>
                <a:schemeClr val="bg1"/>
              </a:solidFill>
            </a:endParaRPr>
          </a:p>
        </p:txBody>
      </p:sp>
    </p:spTree>
    <p:extLst>
      <p:ext uri="{BB962C8B-B14F-4D97-AF65-F5344CB8AC3E}">
        <p14:creationId xmlns:p14="http://schemas.microsoft.com/office/powerpoint/2010/main" val="3171829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4B7D-28D2-52CC-B903-6798290A4CB8}"/>
              </a:ext>
            </a:extLst>
          </p:cNvPr>
          <p:cNvSpPr>
            <a:spLocks noGrp="1"/>
          </p:cNvSpPr>
          <p:nvPr>
            <p:ph type="title"/>
          </p:nvPr>
        </p:nvSpPr>
        <p:spPr>
          <a:xfrm>
            <a:off x="457200" y="1200468"/>
            <a:ext cx="8229600" cy="1143000"/>
          </a:xfrm>
        </p:spPr>
        <p:txBody>
          <a:bodyPr/>
          <a:lstStyle/>
          <a:p>
            <a:endParaRPr lang="en-SE"/>
          </a:p>
        </p:txBody>
      </p:sp>
      <p:sp>
        <p:nvSpPr>
          <p:cNvPr id="3" name="Content Placeholder 2">
            <a:extLst>
              <a:ext uri="{FF2B5EF4-FFF2-40B4-BE49-F238E27FC236}">
                <a16:creationId xmlns:a16="http://schemas.microsoft.com/office/drawing/2014/main" id="{CA8279CE-22C0-85C9-D2ED-CAD80E33B0D1}"/>
              </a:ext>
            </a:extLst>
          </p:cNvPr>
          <p:cNvSpPr>
            <a:spLocks noGrp="1"/>
          </p:cNvSpPr>
          <p:nvPr>
            <p:ph idx="1"/>
          </p:nvPr>
        </p:nvSpPr>
        <p:spPr/>
        <p:txBody>
          <a:bodyPr/>
          <a:lstStyle/>
          <a:p>
            <a:endParaRPr lang="en-SE"/>
          </a:p>
        </p:txBody>
      </p:sp>
      <p:pic>
        <p:nvPicPr>
          <p:cNvPr id="7" name="Picture 6">
            <a:extLst>
              <a:ext uri="{FF2B5EF4-FFF2-40B4-BE49-F238E27FC236}">
                <a16:creationId xmlns:a16="http://schemas.microsoft.com/office/drawing/2014/main" id="{CB99540A-0CE5-E7FB-3F9E-782A279F05E7}"/>
              </a:ext>
            </a:extLst>
          </p:cNvPr>
          <p:cNvPicPr>
            <a:picLocks noChangeAspect="1"/>
          </p:cNvPicPr>
          <p:nvPr/>
        </p:nvPicPr>
        <p:blipFill>
          <a:blip r:embed="rId2"/>
          <a:stretch>
            <a:fillRect/>
          </a:stretch>
        </p:blipFill>
        <p:spPr>
          <a:xfrm>
            <a:off x="0" y="938259"/>
            <a:ext cx="9144000" cy="1733340"/>
          </a:xfrm>
          <a:prstGeom prst="rect">
            <a:avLst/>
          </a:prstGeom>
        </p:spPr>
      </p:pic>
      <p:pic>
        <p:nvPicPr>
          <p:cNvPr id="9" name="Picture 8">
            <a:extLst>
              <a:ext uri="{FF2B5EF4-FFF2-40B4-BE49-F238E27FC236}">
                <a16:creationId xmlns:a16="http://schemas.microsoft.com/office/drawing/2014/main" id="{CA56535D-99D3-A464-778B-199F5FD524D4}"/>
              </a:ext>
            </a:extLst>
          </p:cNvPr>
          <p:cNvPicPr>
            <a:picLocks noChangeAspect="1"/>
          </p:cNvPicPr>
          <p:nvPr/>
        </p:nvPicPr>
        <p:blipFill>
          <a:blip r:embed="rId3"/>
          <a:stretch>
            <a:fillRect/>
          </a:stretch>
        </p:blipFill>
        <p:spPr>
          <a:xfrm>
            <a:off x="0" y="2997354"/>
            <a:ext cx="9144000" cy="1717105"/>
          </a:xfrm>
          <a:prstGeom prst="rect">
            <a:avLst/>
          </a:prstGeom>
        </p:spPr>
      </p:pic>
      <p:pic>
        <p:nvPicPr>
          <p:cNvPr id="11" name="Picture 10">
            <a:extLst>
              <a:ext uri="{FF2B5EF4-FFF2-40B4-BE49-F238E27FC236}">
                <a16:creationId xmlns:a16="http://schemas.microsoft.com/office/drawing/2014/main" id="{8A487928-7491-037B-6B37-E5675AF94552}"/>
              </a:ext>
            </a:extLst>
          </p:cNvPr>
          <p:cNvPicPr>
            <a:picLocks noChangeAspect="1"/>
          </p:cNvPicPr>
          <p:nvPr/>
        </p:nvPicPr>
        <p:blipFill>
          <a:blip r:embed="rId4"/>
          <a:srcRect/>
          <a:stretch/>
        </p:blipFill>
        <p:spPr>
          <a:xfrm>
            <a:off x="0" y="5040214"/>
            <a:ext cx="9144000" cy="1711890"/>
          </a:xfrm>
          <a:prstGeom prst="rect">
            <a:avLst/>
          </a:prstGeom>
        </p:spPr>
      </p:pic>
      <p:sp>
        <p:nvSpPr>
          <p:cNvPr id="19" name="Arrow: Down 18">
            <a:extLst>
              <a:ext uri="{FF2B5EF4-FFF2-40B4-BE49-F238E27FC236}">
                <a16:creationId xmlns:a16="http://schemas.microsoft.com/office/drawing/2014/main" id="{0C01F64A-34CA-DE20-5064-7F5C72C08847}"/>
              </a:ext>
            </a:extLst>
          </p:cNvPr>
          <p:cNvSpPr/>
          <p:nvPr/>
        </p:nvSpPr>
        <p:spPr>
          <a:xfrm>
            <a:off x="4572000" y="263968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28F1029-FF36-40E9-8A97-6B39296AC5AC}"/>
              </a:ext>
            </a:extLst>
          </p:cNvPr>
          <p:cNvSpPr txBox="1"/>
          <p:nvPr/>
        </p:nvSpPr>
        <p:spPr>
          <a:xfrm>
            <a:off x="5056632" y="2584459"/>
            <a:ext cx="843501" cy="400110"/>
          </a:xfrm>
          <a:prstGeom prst="rect">
            <a:avLst/>
          </a:prstGeom>
          <a:noFill/>
        </p:spPr>
        <p:txBody>
          <a:bodyPr wrap="none" rtlCol="0">
            <a:spAutoFit/>
          </a:bodyPr>
          <a:lstStyle/>
          <a:p>
            <a:r>
              <a:rPr lang="en-GB" sz="2000" dirty="0"/>
              <a:t>Visit A</a:t>
            </a:r>
            <a:endParaRPr lang="en-SE" sz="2000" dirty="0"/>
          </a:p>
        </p:txBody>
      </p:sp>
      <p:sp>
        <p:nvSpPr>
          <p:cNvPr id="21" name="Arrow: Down 20">
            <a:extLst>
              <a:ext uri="{FF2B5EF4-FFF2-40B4-BE49-F238E27FC236}">
                <a16:creationId xmlns:a16="http://schemas.microsoft.com/office/drawing/2014/main" id="{E647D24B-9C4A-D27E-CAB0-949BFBB639FD}"/>
              </a:ext>
            </a:extLst>
          </p:cNvPr>
          <p:cNvSpPr/>
          <p:nvPr/>
        </p:nvSpPr>
        <p:spPr>
          <a:xfrm>
            <a:off x="4572000" y="47435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54917571-3D43-40BA-4C69-8F762A0B0D80}"/>
              </a:ext>
            </a:extLst>
          </p:cNvPr>
          <p:cNvSpPr txBox="1"/>
          <p:nvPr/>
        </p:nvSpPr>
        <p:spPr>
          <a:xfrm>
            <a:off x="5056632" y="4688349"/>
            <a:ext cx="843501" cy="400110"/>
          </a:xfrm>
          <a:prstGeom prst="rect">
            <a:avLst/>
          </a:prstGeom>
          <a:noFill/>
        </p:spPr>
        <p:txBody>
          <a:bodyPr wrap="none" rtlCol="0">
            <a:spAutoFit/>
          </a:bodyPr>
          <a:lstStyle/>
          <a:p>
            <a:r>
              <a:rPr lang="en-GB" sz="2000" dirty="0"/>
              <a:t>Visit D</a:t>
            </a:r>
            <a:endParaRPr lang="en-SE" sz="2000" dirty="0"/>
          </a:p>
        </p:txBody>
      </p:sp>
      <p:sp>
        <p:nvSpPr>
          <p:cNvPr id="23" name="Arrow: Down 22">
            <a:extLst>
              <a:ext uri="{FF2B5EF4-FFF2-40B4-BE49-F238E27FC236}">
                <a16:creationId xmlns:a16="http://schemas.microsoft.com/office/drawing/2014/main" id="{86CFE078-5D32-3263-0C53-50EABE6A43A5}"/>
              </a:ext>
            </a:extLst>
          </p:cNvPr>
          <p:cNvSpPr/>
          <p:nvPr/>
        </p:nvSpPr>
        <p:spPr>
          <a:xfrm>
            <a:off x="4491990" y="445267"/>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4" name="TextBox 23">
            <a:extLst>
              <a:ext uri="{FF2B5EF4-FFF2-40B4-BE49-F238E27FC236}">
                <a16:creationId xmlns:a16="http://schemas.microsoft.com/office/drawing/2014/main" id="{9CEC26F6-B30B-3A74-9310-99710209CA8F}"/>
              </a:ext>
            </a:extLst>
          </p:cNvPr>
          <p:cNvSpPr txBox="1"/>
          <p:nvPr/>
        </p:nvSpPr>
        <p:spPr>
          <a:xfrm>
            <a:off x="4976622" y="390041"/>
            <a:ext cx="1054135" cy="400110"/>
          </a:xfrm>
          <a:prstGeom prst="rect">
            <a:avLst/>
          </a:prstGeom>
          <a:noFill/>
        </p:spPr>
        <p:txBody>
          <a:bodyPr wrap="none" rtlCol="0">
            <a:spAutoFit/>
          </a:bodyPr>
          <a:lstStyle/>
          <a:p>
            <a:r>
              <a:rPr lang="en-GB" sz="2000" dirty="0"/>
              <a:t>Initialize</a:t>
            </a:r>
            <a:endParaRPr lang="en-SE" sz="2000" dirty="0"/>
          </a:p>
        </p:txBody>
      </p:sp>
    </p:spTree>
    <p:extLst>
      <p:ext uri="{BB962C8B-B14F-4D97-AF65-F5344CB8AC3E}">
        <p14:creationId xmlns:p14="http://schemas.microsoft.com/office/powerpoint/2010/main" val="3615978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6B4E3-4FF3-827E-BAA3-B643A3A72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AB135-C644-61F6-2125-7A03A014C3B1}"/>
              </a:ext>
            </a:extLst>
          </p:cNvPr>
          <p:cNvSpPr>
            <a:spLocks noGrp="1"/>
          </p:cNvSpPr>
          <p:nvPr>
            <p:ph type="title"/>
          </p:nvPr>
        </p:nvSpPr>
        <p:spPr>
          <a:xfrm>
            <a:off x="457200" y="1200468"/>
            <a:ext cx="8229600" cy="1143000"/>
          </a:xfrm>
        </p:spPr>
        <p:txBody>
          <a:bodyPr/>
          <a:lstStyle/>
          <a:p>
            <a:endParaRPr lang="en-SE"/>
          </a:p>
        </p:txBody>
      </p:sp>
      <p:sp>
        <p:nvSpPr>
          <p:cNvPr id="3" name="Content Placeholder 2">
            <a:extLst>
              <a:ext uri="{FF2B5EF4-FFF2-40B4-BE49-F238E27FC236}">
                <a16:creationId xmlns:a16="http://schemas.microsoft.com/office/drawing/2014/main" id="{1DD711FA-E8AB-FA11-F4D5-E6CA11807E15}"/>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724A7782-28C0-B2E2-A8D0-DEE134902E9C}"/>
              </a:ext>
            </a:extLst>
          </p:cNvPr>
          <p:cNvPicPr>
            <a:picLocks noChangeAspect="1"/>
          </p:cNvPicPr>
          <p:nvPr/>
        </p:nvPicPr>
        <p:blipFill>
          <a:blip r:embed="rId2"/>
          <a:srcRect/>
          <a:stretch/>
        </p:blipFill>
        <p:spPr>
          <a:xfrm>
            <a:off x="42367" y="938259"/>
            <a:ext cx="9059266" cy="1733340"/>
          </a:xfrm>
          <a:prstGeom prst="rect">
            <a:avLst/>
          </a:prstGeom>
        </p:spPr>
      </p:pic>
      <p:pic>
        <p:nvPicPr>
          <p:cNvPr id="9" name="Picture 8">
            <a:extLst>
              <a:ext uri="{FF2B5EF4-FFF2-40B4-BE49-F238E27FC236}">
                <a16:creationId xmlns:a16="http://schemas.microsoft.com/office/drawing/2014/main" id="{6C85FB28-0144-87B0-5B98-26982BF42E18}"/>
              </a:ext>
            </a:extLst>
          </p:cNvPr>
          <p:cNvPicPr>
            <a:picLocks noChangeAspect="1"/>
          </p:cNvPicPr>
          <p:nvPr/>
        </p:nvPicPr>
        <p:blipFill>
          <a:blip r:embed="rId3"/>
          <a:srcRect/>
          <a:stretch/>
        </p:blipFill>
        <p:spPr>
          <a:xfrm>
            <a:off x="-27248" y="3019084"/>
            <a:ext cx="9144000" cy="1701985"/>
          </a:xfrm>
          <a:prstGeom prst="rect">
            <a:avLst/>
          </a:prstGeom>
        </p:spPr>
      </p:pic>
      <p:pic>
        <p:nvPicPr>
          <p:cNvPr id="11" name="Picture 10">
            <a:extLst>
              <a:ext uri="{FF2B5EF4-FFF2-40B4-BE49-F238E27FC236}">
                <a16:creationId xmlns:a16="http://schemas.microsoft.com/office/drawing/2014/main" id="{792973FE-B49F-26ED-3F54-E34EFF9A1011}"/>
              </a:ext>
            </a:extLst>
          </p:cNvPr>
          <p:cNvPicPr>
            <a:picLocks noChangeAspect="1"/>
          </p:cNvPicPr>
          <p:nvPr/>
        </p:nvPicPr>
        <p:blipFill>
          <a:blip r:embed="rId4"/>
          <a:srcRect/>
          <a:stretch/>
        </p:blipFill>
        <p:spPr>
          <a:xfrm>
            <a:off x="42367" y="5075985"/>
            <a:ext cx="9059266" cy="1782015"/>
          </a:xfrm>
          <a:prstGeom prst="rect">
            <a:avLst/>
          </a:prstGeom>
        </p:spPr>
      </p:pic>
      <p:sp>
        <p:nvSpPr>
          <p:cNvPr id="19" name="Arrow: Down 18">
            <a:extLst>
              <a:ext uri="{FF2B5EF4-FFF2-40B4-BE49-F238E27FC236}">
                <a16:creationId xmlns:a16="http://schemas.microsoft.com/office/drawing/2014/main" id="{BEDDA705-C77C-AA81-AC66-38E1CA1224E3}"/>
              </a:ext>
            </a:extLst>
          </p:cNvPr>
          <p:cNvSpPr/>
          <p:nvPr/>
        </p:nvSpPr>
        <p:spPr>
          <a:xfrm>
            <a:off x="4572000" y="263968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8E50FBD-B8B1-82E0-173F-E2F8D2E574E5}"/>
              </a:ext>
            </a:extLst>
          </p:cNvPr>
          <p:cNvSpPr txBox="1"/>
          <p:nvPr/>
        </p:nvSpPr>
        <p:spPr>
          <a:xfrm>
            <a:off x="5056632" y="2584459"/>
            <a:ext cx="843501" cy="400110"/>
          </a:xfrm>
          <a:prstGeom prst="rect">
            <a:avLst/>
          </a:prstGeom>
          <a:noFill/>
        </p:spPr>
        <p:txBody>
          <a:bodyPr wrap="none" rtlCol="0">
            <a:spAutoFit/>
          </a:bodyPr>
          <a:lstStyle/>
          <a:p>
            <a:r>
              <a:rPr lang="en-GB" sz="2000" dirty="0"/>
              <a:t>Visit C</a:t>
            </a:r>
            <a:endParaRPr lang="en-SE" sz="2000" dirty="0"/>
          </a:p>
        </p:txBody>
      </p:sp>
      <p:sp>
        <p:nvSpPr>
          <p:cNvPr id="21" name="Arrow: Down 20">
            <a:extLst>
              <a:ext uri="{FF2B5EF4-FFF2-40B4-BE49-F238E27FC236}">
                <a16:creationId xmlns:a16="http://schemas.microsoft.com/office/drawing/2014/main" id="{862E455F-D830-E2D5-D78E-3F82C11911B4}"/>
              </a:ext>
            </a:extLst>
          </p:cNvPr>
          <p:cNvSpPr/>
          <p:nvPr/>
        </p:nvSpPr>
        <p:spPr>
          <a:xfrm>
            <a:off x="4572000" y="47435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446D1684-E26C-38AD-4585-70AA7D2A0C3B}"/>
              </a:ext>
            </a:extLst>
          </p:cNvPr>
          <p:cNvSpPr txBox="1"/>
          <p:nvPr/>
        </p:nvSpPr>
        <p:spPr>
          <a:xfrm>
            <a:off x="5056632" y="4688349"/>
            <a:ext cx="843501" cy="400110"/>
          </a:xfrm>
          <a:prstGeom prst="rect">
            <a:avLst/>
          </a:prstGeom>
          <a:noFill/>
        </p:spPr>
        <p:txBody>
          <a:bodyPr wrap="none" rtlCol="0">
            <a:spAutoFit/>
          </a:bodyPr>
          <a:lstStyle/>
          <a:p>
            <a:r>
              <a:rPr lang="en-GB" sz="2000" dirty="0"/>
              <a:t>Visit E</a:t>
            </a:r>
            <a:endParaRPr lang="en-SE" sz="2000" dirty="0"/>
          </a:p>
        </p:txBody>
      </p:sp>
      <p:sp>
        <p:nvSpPr>
          <p:cNvPr id="4" name="Arrow: Down 3">
            <a:extLst>
              <a:ext uri="{FF2B5EF4-FFF2-40B4-BE49-F238E27FC236}">
                <a16:creationId xmlns:a16="http://schemas.microsoft.com/office/drawing/2014/main" id="{95746279-3B0A-75FD-F4FF-021F2F74467D}"/>
              </a:ext>
            </a:extLst>
          </p:cNvPr>
          <p:cNvSpPr/>
          <p:nvPr/>
        </p:nvSpPr>
        <p:spPr>
          <a:xfrm>
            <a:off x="4572000" y="5933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5" name="TextBox 4">
            <a:extLst>
              <a:ext uri="{FF2B5EF4-FFF2-40B4-BE49-F238E27FC236}">
                <a16:creationId xmlns:a16="http://schemas.microsoft.com/office/drawing/2014/main" id="{8E1B3021-9142-7044-166C-6A166981C2FC}"/>
              </a:ext>
            </a:extLst>
          </p:cNvPr>
          <p:cNvSpPr txBox="1"/>
          <p:nvPr/>
        </p:nvSpPr>
        <p:spPr>
          <a:xfrm>
            <a:off x="5056632" y="538149"/>
            <a:ext cx="843501" cy="400110"/>
          </a:xfrm>
          <a:prstGeom prst="rect">
            <a:avLst/>
          </a:prstGeom>
          <a:noFill/>
        </p:spPr>
        <p:txBody>
          <a:bodyPr wrap="none" rtlCol="0">
            <a:spAutoFit/>
          </a:bodyPr>
          <a:lstStyle/>
          <a:p>
            <a:r>
              <a:rPr lang="en-GB" sz="2000" dirty="0"/>
              <a:t>Visit B</a:t>
            </a:r>
            <a:endParaRPr lang="en-SE" sz="2000" dirty="0"/>
          </a:p>
        </p:txBody>
      </p:sp>
      <p:sp>
        <p:nvSpPr>
          <p:cNvPr id="10" name="TextBox 9">
            <a:extLst>
              <a:ext uri="{FF2B5EF4-FFF2-40B4-BE49-F238E27FC236}">
                <a16:creationId xmlns:a16="http://schemas.microsoft.com/office/drawing/2014/main" id="{871AA5BF-A96E-CA45-9D42-5BD5C6C9B9C3}"/>
              </a:ext>
            </a:extLst>
          </p:cNvPr>
          <p:cNvSpPr txBox="1"/>
          <p:nvPr/>
        </p:nvSpPr>
        <p:spPr>
          <a:xfrm>
            <a:off x="742950" y="4465823"/>
            <a:ext cx="301686" cy="369332"/>
          </a:xfrm>
          <a:prstGeom prst="rect">
            <a:avLst/>
          </a:prstGeom>
          <a:solidFill>
            <a:schemeClr val="bg1"/>
          </a:solidFill>
        </p:spPr>
        <p:txBody>
          <a:bodyPr wrap="none" rtlCol="0">
            <a:spAutoFit/>
          </a:bodyPr>
          <a:lstStyle/>
          <a:p>
            <a:r>
              <a:rPr lang="en-GB" b="1" dirty="0"/>
              <a:t>8</a:t>
            </a:r>
            <a:endParaRPr lang="en-SE" b="1" dirty="0"/>
          </a:p>
        </p:txBody>
      </p:sp>
      <p:sp>
        <p:nvSpPr>
          <p:cNvPr id="12" name="TextBox 11">
            <a:extLst>
              <a:ext uri="{FF2B5EF4-FFF2-40B4-BE49-F238E27FC236}">
                <a16:creationId xmlns:a16="http://schemas.microsoft.com/office/drawing/2014/main" id="{915ECFFE-3BFD-505A-EDFB-DA2AE901BE07}"/>
              </a:ext>
            </a:extLst>
          </p:cNvPr>
          <p:cNvSpPr txBox="1"/>
          <p:nvPr/>
        </p:nvSpPr>
        <p:spPr>
          <a:xfrm>
            <a:off x="1546909" y="4504072"/>
            <a:ext cx="293670" cy="338554"/>
          </a:xfrm>
          <a:prstGeom prst="rect">
            <a:avLst/>
          </a:prstGeom>
          <a:solidFill>
            <a:schemeClr val="bg1"/>
          </a:solidFill>
        </p:spPr>
        <p:txBody>
          <a:bodyPr wrap="none" rtlCol="0">
            <a:spAutoFit/>
          </a:bodyPr>
          <a:lstStyle/>
          <a:p>
            <a:r>
              <a:rPr lang="en-GB" sz="1600" b="1" dirty="0"/>
              <a:t>C</a:t>
            </a:r>
            <a:endParaRPr lang="en-SE" sz="1600" b="1" dirty="0"/>
          </a:p>
        </p:txBody>
      </p:sp>
      <p:sp>
        <p:nvSpPr>
          <p:cNvPr id="13" name="Oval 12">
            <a:extLst>
              <a:ext uri="{FF2B5EF4-FFF2-40B4-BE49-F238E27FC236}">
                <a16:creationId xmlns:a16="http://schemas.microsoft.com/office/drawing/2014/main" id="{3EAD8D79-60DA-C90E-985E-B10E8722357C}"/>
              </a:ext>
            </a:extLst>
          </p:cNvPr>
          <p:cNvSpPr/>
          <p:nvPr/>
        </p:nvSpPr>
        <p:spPr>
          <a:xfrm>
            <a:off x="723916" y="4537527"/>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4" name="TextBox 13">
            <a:extLst>
              <a:ext uri="{FF2B5EF4-FFF2-40B4-BE49-F238E27FC236}">
                <a16:creationId xmlns:a16="http://schemas.microsoft.com/office/drawing/2014/main" id="{068E93C0-44AF-7918-87B9-5A4FE820050E}"/>
              </a:ext>
            </a:extLst>
          </p:cNvPr>
          <p:cNvSpPr txBox="1"/>
          <p:nvPr/>
        </p:nvSpPr>
        <p:spPr>
          <a:xfrm>
            <a:off x="1566905" y="4437483"/>
            <a:ext cx="184731" cy="369332"/>
          </a:xfrm>
          <a:prstGeom prst="rect">
            <a:avLst/>
          </a:prstGeom>
          <a:solidFill>
            <a:schemeClr val="bg1"/>
          </a:solidFill>
        </p:spPr>
        <p:txBody>
          <a:bodyPr wrap="none" rtlCol="0">
            <a:spAutoFit/>
          </a:bodyPr>
          <a:lstStyle/>
          <a:p>
            <a:endParaRPr lang="en-SE" b="1" dirty="0"/>
          </a:p>
        </p:txBody>
      </p:sp>
      <p:sp>
        <p:nvSpPr>
          <p:cNvPr id="15" name="Oval 14">
            <a:extLst>
              <a:ext uri="{FF2B5EF4-FFF2-40B4-BE49-F238E27FC236}">
                <a16:creationId xmlns:a16="http://schemas.microsoft.com/office/drawing/2014/main" id="{2632C2EE-2AF0-2F82-FF09-5C39550DD8D1}"/>
              </a:ext>
            </a:extLst>
          </p:cNvPr>
          <p:cNvSpPr/>
          <p:nvPr/>
        </p:nvSpPr>
        <p:spPr>
          <a:xfrm>
            <a:off x="1536441" y="4520617"/>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solidFill>
                  <a:schemeClr val="tx1"/>
                </a:solidFill>
              </a:rPr>
              <a:t>C</a:t>
            </a:r>
            <a:endParaRPr lang="en-SE" b="1" dirty="0">
              <a:solidFill>
                <a:schemeClr val="tx1"/>
              </a:solidFill>
            </a:endParaRPr>
          </a:p>
        </p:txBody>
      </p:sp>
      <p:pic>
        <p:nvPicPr>
          <p:cNvPr id="23" name="Picture 22">
            <a:extLst>
              <a:ext uri="{FF2B5EF4-FFF2-40B4-BE49-F238E27FC236}">
                <a16:creationId xmlns:a16="http://schemas.microsoft.com/office/drawing/2014/main" id="{54A73BD1-9C43-0869-3951-0205D1478395}"/>
              </a:ext>
            </a:extLst>
          </p:cNvPr>
          <p:cNvPicPr>
            <a:picLocks noChangeAspect="1"/>
          </p:cNvPicPr>
          <p:nvPr/>
        </p:nvPicPr>
        <p:blipFill>
          <a:blip r:embed="rId5"/>
          <a:stretch>
            <a:fillRect/>
          </a:stretch>
        </p:blipFill>
        <p:spPr>
          <a:xfrm>
            <a:off x="8777049" y="5484480"/>
            <a:ext cx="196139" cy="287670"/>
          </a:xfrm>
          <a:prstGeom prst="rect">
            <a:avLst/>
          </a:prstGeom>
        </p:spPr>
      </p:pic>
      <p:cxnSp>
        <p:nvCxnSpPr>
          <p:cNvPr id="25" name="Straight Connector 24">
            <a:extLst>
              <a:ext uri="{FF2B5EF4-FFF2-40B4-BE49-F238E27FC236}">
                <a16:creationId xmlns:a16="http://schemas.microsoft.com/office/drawing/2014/main" id="{0F88B61E-04E3-6102-60A5-409A4C05BC4E}"/>
              </a:ext>
            </a:extLst>
          </p:cNvPr>
          <p:cNvCxnSpPr>
            <a:cxnSpLocks/>
          </p:cNvCxnSpPr>
          <p:nvPr/>
        </p:nvCxnSpPr>
        <p:spPr>
          <a:xfrm>
            <a:off x="8792241" y="5507340"/>
            <a:ext cx="196139" cy="175447"/>
          </a:xfrm>
          <a:prstGeom prst="line">
            <a:avLst/>
          </a:prstGeom>
          <a:ln w="95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6853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normAutofit/>
          </a:bodyPr>
          <a:lstStyle/>
          <a:p>
            <a:r>
              <a:rPr lang="en-US" altLang="zh-CN" dirty="0"/>
              <a:t>Topological Sort </a:t>
            </a:r>
            <a:r>
              <a:rPr lang="en-GB" altLang="zh-CN" dirty="0"/>
              <a:t>Example 2</a:t>
            </a:r>
            <a:endParaRPr lang="en-US" dirty="0"/>
          </a:p>
        </p:txBody>
      </p:sp>
      <p:sp>
        <p:nvSpPr>
          <p:cNvPr id="7" name="Oval 6">
            <a:extLst>
              <a:ext uri="{FF2B5EF4-FFF2-40B4-BE49-F238E27FC236}">
                <a16:creationId xmlns:a16="http://schemas.microsoft.com/office/drawing/2014/main" id="{8D955ABE-B04F-B846-BDC4-F69E2A70C951}"/>
              </a:ext>
            </a:extLst>
          </p:cNvPr>
          <p:cNvSpPr/>
          <p:nvPr/>
        </p:nvSpPr>
        <p:spPr>
          <a:xfrm>
            <a:off x="2121842" y="31627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519862" y="3578210"/>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92498" y="3947522"/>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984470" y="5013241"/>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588150" y="3406113"/>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730576" y="4849130"/>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2023960" y="3649494"/>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2023960" y="5027209"/>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128595" y="4955925"/>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96884" y="6000385"/>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3052759" y="5656189"/>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96884" y="5656189"/>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963730" y="4605748"/>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257114" y="4783828"/>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95441" y="3578210"/>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385632" y="4597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94479" y="353204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730576" y="575700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97422" y="436236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5074172" y="597343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586451" y="54128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790806" y="45404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618786" y="4018806"/>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783651" y="5013241"/>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114827" y="51977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683608" y="422789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187437" y="5167773"/>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2079216" y="403101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856196" y="40103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238610" y="464178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145635" y="34935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438061" y="392020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723156" y="471077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748867" y="51866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438694" y="52321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879350" y="57069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190900" y="531847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532671" y="469603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94188" y="577783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860757" y="60872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555851" y="2015778"/>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6555851" y="241621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509787" y="236165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7060949" y="238679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7060949" y="2386791"/>
                <a:ext cx="304221" cy="1774845"/>
              </a:xfrm>
              <a:prstGeom prst="rect">
                <a:avLst/>
              </a:prstGeom>
              <a:blipFill>
                <a:blip r:embed="rId8"/>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596841" y="4277024"/>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596841" y="466906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550777" y="461451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7101939" y="46480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7138003" y="275805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7140326" y="39686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7140326" y="3354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518113" y="238679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518113" y="466906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7154474" y="49966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7156797" y="624920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7156797" y="562711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7138003" y="31525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7138003"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7154474" y="5209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7154474" y="541831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889629" y="238679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7140326" y="35673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605000"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7161322" y="58272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566751"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822334" y="466655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7138003" y="37797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7169986" y="603965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7128379" y="252457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590984" y="37754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974444" y="29347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8190922" y="238678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572841" y="60461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855633"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8075291" y="465881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974444" y="37622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609831" y="31367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855633" y="60480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563009" y="54267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4292634" y="2854102"/>
            <a:ext cx="2108269"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43817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69364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949110"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460046"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6226453"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5204578"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97098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71551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22A8987C-2CC8-CCE5-88A4-AA9808E19B85}"/>
              </a:ext>
            </a:extLst>
          </p:cNvPr>
          <p:cNvSpPr>
            <a:spLocks noGrp="1"/>
          </p:cNvSpPr>
          <p:nvPr>
            <p:ph idx="1"/>
          </p:nvPr>
        </p:nvSpPr>
        <p:spPr>
          <a:xfrm>
            <a:off x="457200" y="1600200"/>
            <a:ext cx="8229600" cy="4525963"/>
          </a:xfrm>
        </p:spPr>
        <p:txBody>
          <a:bodyPr/>
          <a:lstStyle/>
          <a:p>
            <a:r>
              <a:rPr lang="en-GB" dirty="0"/>
              <a:t>Consider this DAG and a topological order 01475236</a:t>
            </a:r>
            <a:endParaRPr lang="en-SE" dirty="0"/>
          </a:p>
        </p:txBody>
      </p: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par>
                                <p:cTn id="71" presetID="9"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par>
                                <p:cTn id="74" presetID="9"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dissolve">
                                      <p:cBhvr>
                                        <p:cTn id="76" dur="500"/>
                                        <p:tgtEl>
                                          <p:spTgt spid="3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dissolve">
                                      <p:cBhvr>
                                        <p:cTn id="79" dur="500"/>
                                        <p:tgtEl>
                                          <p:spTgt spid="3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dissolve">
                                      <p:cBhvr>
                                        <p:cTn id="85" dur="500"/>
                                        <p:tgtEl>
                                          <p:spTgt spid="3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dissolve">
                                      <p:cBhvr>
                                        <p:cTn id="88" dur="500"/>
                                        <p:tgtEl>
                                          <p:spTgt spid="3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dissolve">
                                      <p:cBhvr>
                                        <p:cTn id="94" dur="500"/>
                                        <p:tgtEl>
                                          <p:spTgt spid="3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dissolve">
                                      <p:cBhvr>
                                        <p:cTn id="97" dur="500"/>
                                        <p:tgtEl>
                                          <p:spTgt spid="3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dissolve">
                                      <p:cBhvr>
                                        <p:cTn id="100" dur="500"/>
                                        <p:tgtEl>
                                          <p:spTgt spid="3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dissolve">
                                      <p:cBhvr>
                                        <p:cTn id="103" dur="500"/>
                                        <p:tgtEl>
                                          <p:spTgt spid="3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dissolve">
                                      <p:cBhvr>
                                        <p:cTn id="106" dur="500"/>
                                        <p:tgtEl>
                                          <p:spTgt spid="4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dissolve">
                                      <p:cBhvr>
                                        <p:cTn id="109" dur="500"/>
                                        <p:tgtEl>
                                          <p:spTgt spid="4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dissolve">
                                      <p:cBhvr>
                                        <p:cTn id="112" dur="500"/>
                                        <p:tgtEl>
                                          <p:spTgt spid="4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dissolve">
                                      <p:cBhvr>
                                        <p:cTn id="115" dur="500"/>
                                        <p:tgtEl>
                                          <p:spTgt spid="4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dissolve">
                                      <p:cBhvr>
                                        <p:cTn id="118" dur="500"/>
                                        <p:tgtEl>
                                          <p:spTgt spid="4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dissolve">
                                      <p:cBhvr>
                                        <p:cTn id="121" dur="500"/>
                                        <p:tgtEl>
                                          <p:spTgt spid="4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dissolve">
                                      <p:cBhvr>
                                        <p:cTn id="124" dur="5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dissolve">
                                      <p:cBhvr>
                                        <p:cTn id="129" dur="500"/>
                                        <p:tgtEl>
                                          <p:spTgt spid="88"/>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dissolve">
                                      <p:cBhvr>
                                        <p:cTn id="134" dur="500"/>
                                        <p:tgtEl>
                                          <p:spTgt spid="47"/>
                                        </p:tgtEl>
                                      </p:cBhvr>
                                    </p:animEffect>
                                  </p:childTnLst>
                                </p:cTn>
                              </p:par>
                              <p:par>
                                <p:cTn id="135" presetID="9" presetClass="entr" presetSubtype="0" fill="hold"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dissolve">
                                      <p:cBhvr>
                                        <p:cTn id="137" dur="500"/>
                                        <p:tgtEl>
                                          <p:spTgt spid="49"/>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dissolve">
                                      <p:cBhvr>
                                        <p:cTn id="140" dur="500"/>
                                        <p:tgtEl>
                                          <p:spTgt spid="48"/>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dissolve">
                                      <p:cBhvr>
                                        <p:cTn id="143" dur="500"/>
                                        <p:tgtEl>
                                          <p:spTgt spid="50"/>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dissolve">
                                      <p:cBhvr>
                                        <p:cTn id="146" dur="500"/>
                                        <p:tgtEl>
                                          <p:spTgt spid="54"/>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dissolve">
                                      <p:cBhvr>
                                        <p:cTn id="149" dur="500"/>
                                        <p:tgtEl>
                                          <p:spTgt spid="52"/>
                                        </p:tgtEl>
                                      </p:cBhvr>
                                    </p:animEffect>
                                  </p:childTnLst>
                                </p:cTn>
                              </p:par>
                              <p:par>
                                <p:cTn id="150" presetID="9" presetClass="entr" presetSubtype="0" fill="hold"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dissolve">
                                      <p:cBhvr>
                                        <p:cTn id="152" dur="500"/>
                                        <p:tgtEl>
                                          <p:spTgt spid="53"/>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nodeType="click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2000" fill="hold"/>
                                        <p:tgtEl>
                                          <p:spTgt spid="25"/>
                                        </p:tgtEl>
                                        <p:attrNameLst>
                                          <p:attrName>fillcolor</p:attrName>
                                        </p:attrNameLst>
                                      </p:cBhvr>
                                      <p:to>
                                        <a:schemeClr val="accent2"/>
                                      </p:to>
                                    </p:animClr>
                                    <p:set>
                                      <p:cBhvr>
                                        <p:cTn id="165" dur="2000" fill="hold"/>
                                        <p:tgtEl>
                                          <p:spTgt spid="25"/>
                                        </p:tgtEl>
                                        <p:attrNameLst>
                                          <p:attrName>fill.type</p:attrName>
                                        </p:attrNameLst>
                                      </p:cBhvr>
                                      <p:to>
                                        <p:strVal val="solid"/>
                                      </p:to>
                                    </p:set>
                                    <p:set>
                                      <p:cBhvr>
                                        <p:cTn id="166" dur="2000" fill="hold"/>
                                        <p:tgtEl>
                                          <p:spTgt spid="25"/>
                                        </p:tgtEl>
                                        <p:attrNameLst>
                                          <p:attrName>fill.on</p:attrName>
                                        </p:attrNameLst>
                                      </p:cBhvr>
                                      <p:to>
                                        <p:strVal val="true"/>
                                      </p:to>
                                    </p:se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77"/>
                                        </p:tgtEl>
                                        <p:attrNameLst>
                                          <p:attrName>style.visibility</p:attrName>
                                        </p:attrNameLst>
                                      </p:cBhvr>
                                      <p:to>
                                        <p:strVal val="visible"/>
                                      </p:to>
                                    </p:set>
                                    <p:animEffect transition="in" filter="dissolve">
                                      <p:cBhvr>
                                        <p:cTn id="171" dur="500"/>
                                        <p:tgtEl>
                                          <p:spTgt spid="7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58">
                                            <p:txEl>
                                              <p:pRg st="0" end="0"/>
                                            </p:txEl>
                                          </p:spTgt>
                                        </p:tgtEl>
                                        <p:attrNameLst>
                                          <p:attrName>style.visibility</p:attrName>
                                        </p:attrNameLst>
                                      </p:cBhvr>
                                      <p:to>
                                        <p:strVal val="visible"/>
                                      </p:to>
                                    </p:set>
                                    <p:animEffect transition="in" filter="dissolve">
                                      <p:cBhvr>
                                        <p:cTn id="176" dur="500"/>
                                        <p:tgtEl>
                                          <p:spTgt spid="58">
                                            <p:txEl>
                                              <p:pRg st="0" end="0"/>
                                            </p:txEl>
                                          </p:spTgt>
                                        </p:tgtEl>
                                      </p:cBhvr>
                                    </p:animEffect>
                                  </p:childTnLst>
                                </p:cTn>
                              </p:par>
                            </p:childTnLst>
                          </p:cTn>
                        </p:par>
                      </p:childTnLst>
                    </p:cTn>
                  </p:par>
                  <p:par>
                    <p:cTn id="177" fill="hold">
                      <p:stCondLst>
                        <p:cond delay="indefinite"/>
                      </p:stCondLst>
                      <p:childTnLst>
                        <p:par>
                          <p:cTn id="178" fill="hold">
                            <p:stCondLst>
                              <p:cond delay="0"/>
                            </p:stCondLst>
                            <p:childTnLst>
                              <p:par>
                                <p:cTn id="179" presetID="7" presetClass="emph" presetSubtype="2" fill="hold" nodeType="clickEffect">
                                  <p:stCondLst>
                                    <p:cond delay="0"/>
                                  </p:stCondLst>
                                  <p:childTnLst>
                                    <p:animClr clrSpc="rgb" dir="cw">
                                      <p:cBhvr>
                                        <p:cTn id="180" dur="2000" fill="hold"/>
                                        <p:tgtEl>
                                          <p:spTgt spid="21"/>
                                        </p:tgtEl>
                                        <p:attrNameLst>
                                          <p:attrName>stroke.color</p:attrName>
                                        </p:attrNameLst>
                                      </p:cBhvr>
                                      <p:to>
                                        <a:schemeClr val="accent2"/>
                                      </p:to>
                                    </p:animClr>
                                    <p:set>
                                      <p:cBhvr>
                                        <p:cTn id="181" dur="2000" fill="hold"/>
                                        <p:tgtEl>
                                          <p:spTgt spid="21"/>
                                        </p:tgtEl>
                                        <p:attrNameLst>
                                          <p:attrName>stroke.on</p:attrName>
                                        </p:attrNameLst>
                                      </p:cBhvr>
                                      <p:to>
                                        <p:strVal val="true"/>
                                      </p:to>
                                    </p:se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dissolve">
                                      <p:cBhvr>
                                        <p:cTn id="186" dur="500"/>
                                        <p:tgtEl>
                                          <p:spTgt spid="55"/>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8">
                                            <p:txEl>
                                              <p:pRg st="1" end="1"/>
                                            </p:txEl>
                                          </p:spTgt>
                                        </p:tgtEl>
                                        <p:attrNameLst>
                                          <p:attrName>style.visibility</p:attrName>
                                        </p:attrNameLst>
                                      </p:cBhvr>
                                      <p:to>
                                        <p:strVal val="visible"/>
                                      </p:to>
                                    </p:set>
                                    <p:animEffect transition="in" filter="dissolve">
                                      <p:cBhvr>
                                        <p:cTn id="191" dur="500"/>
                                        <p:tgtEl>
                                          <p:spTgt spid="58">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60"/>
                                        </p:tgtEl>
                                        <p:attrNameLst>
                                          <p:attrName>style.visibility</p:attrName>
                                        </p:attrNameLst>
                                      </p:cBhvr>
                                      <p:to>
                                        <p:strVal val="visible"/>
                                      </p:to>
                                    </p:set>
                                    <p:animEffect transition="in" filter="dissolve">
                                      <p:cBhvr>
                                        <p:cTn id="196" dur="500"/>
                                        <p:tgtEl>
                                          <p:spTgt spid="60"/>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9">
                                            <p:txEl>
                                              <p:pRg st="1" end="1"/>
                                            </p:txEl>
                                          </p:spTgt>
                                        </p:tgtEl>
                                        <p:attrNameLst>
                                          <p:attrName>style.visibility</p:attrName>
                                        </p:attrNameLst>
                                      </p:cBhvr>
                                      <p:to>
                                        <p:strVal val="visible"/>
                                      </p:to>
                                    </p:set>
                                    <p:animEffect transition="in" filter="dissolve">
                                      <p:cBhvr>
                                        <p:cTn id="201" dur="500"/>
                                        <p:tgtEl>
                                          <p:spTgt spid="59">
                                            <p:txEl>
                                              <p:pRg st="1" end="1"/>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7" presetClass="emph" presetSubtype="2" fill="hold" nodeType="clickEffect">
                                  <p:stCondLst>
                                    <p:cond delay="0"/>
                                  </p:stCondLst>
                                  <p:childTnLst>
                                    <p:animClr clrSpc="rgb" dir="cw">
                                      <p:cBhvr>
                                        <p:cTn id="205" dur="2000" fill="hold"/>
                                        <p:tgtEl>
                                          <p:spTgt spid="19"/>
                                        </p:tgtEl>
                                        <p:attrNameLst>
                                          <p:attrName>stroke.color</p:attrName>
                                        </p:attrNameLst>
                                      </p:cBhvr>
                                      <p:to>
                                        <a:schemeClr val="accent2"/>
                                      </p:to>
                                    </p:animClr>
                                    <p:set>
                                      <p:cBhvr>
                                        <p:cTn id="206" dur="2000" fill="hold"/>
                                        <p:tgtEl>
                                          <p:spTgt spid="19"/>
                                        </p:tgtEl>
                                        <p:attrNameLst>
                                          <p:attrName>stroke.on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dissolve">
                                      <p:cBhvr>
                                        <p:cTn id="211" dur="500"/>
                                        <p:tgtEl>
                                          <p:spTgt spid="56"/>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8">
                                            <p:txEl>
                                              <p:pRg st="7" end="7"/>
                                            </p:txEl>
                                          </p:spTgt>
                                        </p:tgtEl>
                                        <p:attrNameLst>
                                          <p:attrName>style.visibility</p:attrName>
                                        </p:attrNameLst>
                                      </p:cBhvr>
                                      <p:to>
                                        <p:strVal val="visible"/>
                                      </p:to>
                                    </p:set>
                                    <p:animEffect transition="in" filter="dissolve">
                                      <p:cBhvr>
                                        <p:cTn id="216" dur="500"/>
                                        <p:tgtEl>
                                          <p:spTgt spid="58">
                                            <p:txEl>
                                              <p:pRg st="7" end="7"/>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dissolve">
                                      <p:cBhvr>
                                        <p:cTn id="221" dur="500"/>
                                        <p:tgtEl>
                                          <p:spTgt spid="61"/>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59">
                                            <p:txEl>
                                              <p:pRg st="7" end="7"/>
                                            </p:txEl>
                                          </p:spTgt>
                                        </p:tgtEl>
                                        <p:attrNameLst>
                                          <p:attrName>style.visibility</p:attrName>
                                        </p:attrNameLst>
                                      </p:cBhvr>
                                      <p:to>
                                        <p:strVal val="visible"/>
                                      </p:to>
                                    </p:set>
                                    <p:animEffect transition="in" filter="dissolve">
                                      <p:cBhvr>
                                        <p:cTn id="226" dur="500"/>
                                        <p:tgtEl>
                                          <p:spTgt spid="59">
                                            <p:txEl>
                                              <p:pRg st="7" end="7"/>
                                            </p:txEl>
                                          </p:spTgt>
                                        </p:tgtEl>
                                      </p:cBhvr>
                                    </p:animEffect>
                                  </p:childTnLst>
                                </p:cTn>
                              </p:par>
                            </p:childTnLst>
                          </p:cTn>
                        </p:par>
                      </p:childTnLst>
                    </p:cTn>
                  </p:par>
                  <p:par>
                    <p:cTn id="227" fill="hold">
                      <p:stCondLst>
                        <p:cond delay="indefinite"/>
                      </p:stCondLst>
                      <p:childTnLst>
                        <p:par>
                          <p:cTn id="228" fill="hold">
                            <p:stCondLst>
                              <p:cond delay="0"/>
                            </p:stCondLst>
                            <p:childTnLst>
                              <p:par>
                                <p:cTn id="229" presetID="7" presetClass="emph" presetSubtype="2" fill="hold" nodeType="clickEffect">
                                  <p:stCondLst>
                                    <p:cond delay="0"/>
                                  </p:stCondLst>
                                  <p:childTnLst>
                                    <p:animClr clrSpc="rgb" dir="cw">
                                      <p:cBhvr>
                                        <p:cTn id="230" dur="2000" fill="hold"/>
                                        <p:tgtEl>
                                          <p:spTgt spid="12"/>
                                        </p:tgtEl>
                                        <p:attrNameLst>
                                          <p:attrName>stroke.color</p:attrName>
                                        </p:attrNameLst>
                                      </p:cBhvr>
                                      <p:to>
                                        <a:schemeClr val="accent2"/>
                                      </p:to>
                                    </p:animClr>
                                    <p:set>
                                      <p:cBhvr>
                                        <p:cTn id="231" dur="2000" fill="hold"/>
                                        <p:tgtEl>
                                          <p:spTgt spid="12"/>
                                        </p:tgtEl>
                                        <p:attrNameLst>
                                          <p:attrName>stroke.on</p:attrName>
                                        </p:attrNameLst>
                                      </p:cBhvr>
                                      <p:to>
                                        <p:strVal val="true"/>
                                      </p:to>
                                    </p:se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57"/>
                                        </p:tgtEl>
                                        <p:attrNameLst>
                                          <p:attrName>style.visibility</p:attrName>
                                        </p:attrNameLst>
                                      </p:cBhvr>
                                      <p:to>
                                        <p:strVal val="visible"/>
                                      </p:to>
                                    </p:set>
                                    <p:animEffect transition="in" filter="dissolve">
                                      <p:cBhvr>
                                        <p:cTn id="236" dur="500"/>
                                        <p:tgtEl>
                                          <p:spTgt spid="57"/>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8">
                                            <p:txEl>
                                              <p:pRg st="4" end="4"/>
                                            </p:txEl>
                                          </p:spTgt>
                                        </p:tgtEl>
                                        <p:attrNameLst>
                                          <p:attrName>style.visibility</p:attrName>
                                        </p:attrNameLst>
                                      </p:cBhvr>
                                      <p:to>
                                        <p:strVal val="visible"/>
                                      </p:to>
                                    </p:set>
                                    <p:animEffect transition="in" filter="dissolve">
                                      <p:cBhvr>
                                        <p:cTn id="241" dur="500"/>
                                        <p:tgtEl>
                                          <p:spTgt spid="58">
                                            <p:txEl>
                                              <p:pRg st="4" end="4"/>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62"/>
                                        </p:tgtEl>
                                        <p:attrNameLst>
                                          <p:attrName>style.visibility</p:attrName>
                                        </p:attrNameLst>
                                      </p:cBhvr>
                                      <p:to>
                                        <p:strVal val="visible"/>
                                      </p:to>
                                    </p:set>
                                    <p:animEffect transition="in" filter="dissolve">
                                      <p:cBhvr>
                                        <p:cTn id="246" dur="500"/>
                                        <p:tgtEl>
                                          <p:spTgt spid="62"/>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59">
                                            <p:txEl>
                                              <p:pRg st="4" end="4"/>
                                            </p:txEl>
                                          </p:spTgt>
                                        </p:tgtEl>
                                        <p:attrNameLst>
                                          <p:attrName>style.visibility</p:attrName>
                                        </p:attrNameLst>
                                      </p:cBhvr>
                                      <p:to>
                                        <p:strVal val="visible"/>
                                      </p:to>
                                    </p:set>
                                    <p:animEffect transition="in" filter="dissolve">
                                      <p:cBhvr>
                                        <p:cTn id="251" dur="500"/>
                                        <p:tgtEl>
                                          <p:spTgt spid="59">
                                            <p:txEl>
                                              <p:pRg st="4" end="4"/>
                                            </p:txEl>
                                          </p:spTgt>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100"/>
                                        </p:tgtEl>
                                        <p:attrNameLst>
                                          <p:attrName>style.visibility</p:attrName>
                                        </p:attrNameLst>
                                      </p:cBhvr>
                                      <p:to>
                                        <p:strVal val="visible"/>
                                      </p:to>
                                    </p:set>
                                    <p:animEffect transition="in" filter="dissolve">
                                      <p:cBhvr>
                                        <p:cTn id="256" dur="500"/>
                                        <p:tgtEl>
                                          <p:spTgt spid="100"/>
                                        </p:tgtEl>
                                      </p:cBhvr>
                                    </p:animEffec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7"/>
                                        </p:tgtEl>
                                        <p:attrNameLst>
                                          <p:attrName>fillcolor</p:attrName>
                                        </p:attrNameLst>
                                      </p:cBhvr>
                                      <p:to>
                                        <a:schemeClr val="accent2"/>
                                      </p:to>
                                    </p:animClr>
                                    <p:set>
                                      <p:cBhvr>
                                        <p:cTn id="261" dur="2000" fill="hold"/>
                                        <p:tgtEl>
                                          <p:spTgt spid="7"/>
                                        </p:tgtEl>
                                        <p:attrNameLst>
                                          <p:attrName>fill.type</p:attrName>
                                        </p:attrNameLst>
                                      </p:cBhvr>
                                      <p:to>
                                        <p:strVal val="solid"/>
                                      </p:to>
                                    </p:set>
                                    <p:set>
                                      <p:cBhvr>
                                        <p:cTn id="262" dur="2000" fill="hold"/>
                                        <p:tgtEl>
                                          <p:spTgt spid="7"/>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11"/>
                                        </p:tgtEl>
                                        <p:attrNameLst>
                                          <p:attrName>stroke.color</p:attrName>
                                        </p:attrNameLst>
                                      </p:cBhvr>
                                      <p:to>
                                        <a:schemeClr val="accent2"/>
                                      </p:to>
                                    </p:animClr>
                                    <p:set>
                                      <p:cBhvr>
                                        <p:cTn id="267" dur="2000" fill="hold"/>
                                        <p:tgtEl>
                                          <p:spTgt spid="11"/>
                                        </p:tgtEl>
                                        <p:attrNameLst>
                                          <p:attrName>stroke.on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9" presetClass="entr" presetSubtype="0" fill="hold" nodeType="clickEffect">
                                  <p:stCondLst>
                                    <p:cond delay="0"/>
                                  </p:stCondLst>
                                  <p:childTnLst>
                                    <p:set>
                                      <p:cBhvr>
                                        <p:cTn id="271" dur="1" fill="hold">
                                          <p:stCondLst>
                                            <p:cond delay="0"/>
                                          </p:stCondLst>
                                        </p:cTn>
                                        <p:tgtEl>
                                          <p:spTgt spid="63"/>
                                        </p:tgtEl>
                                        <p:attrNameLst>
                                          <p:attrName>style.visibility</p:attrName>
                                        </p:attrNameLst>
                                      </p:cBhvr>
                                      <p:to>
                                        <p:strVal val="visible"/>
                                      </p:to>
                                    </p:set>
                                    <p:animEffect transition="in" filter="dissolve">
                                      <p:cBhvr>
                                        <p:cTn id="272" dur="500"/>
                                        <p:tgtEl>
                                          <p:spTgt spid="63"/>
                                        </p:tgtEl>
                                      </p:cBhvr>
                                    </p:animEffec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58">
                                            <p:txEl>
                                              <p:pRg st="3" end="3"/>
                                            </p:txEl>
                                          </p:spTgt>
                                        </p:tgtEl>
                                        <p:attrNameLst>
                                          <p:attrName>style.visibility</p:attrName>
                                        </p:attrNameLst>
                                      </p:cBhvr>
                                      <p:to>
                                        <p:strVal val="visible"/>
                                      </p:to>
                                    </p:set>
                                    <p:animEffect transition="in" filter="dissolve">
                                      <p:cBhvr>
                                        <p:cTn id="277" dur="500"/>
                                        <p:tgtEl>
                                          <p:spTgt spid="58">
                                            <p:txEl>
                                              <p:pRg st="3" end="3"/>
                                            </p:txEl>
                                          </p:spTgt>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66"/>
                                        </p:tgtEl>
                                        <p:attrNameLst>
                                          <p:attrName>style.visibility</p:attrName>
                                        </p:attrNameLst>
                                      </p:cBhvr>
                                      <p:to>
                                        <p:strVal val="visible"/>
                                      </p:to>
                                    </p:set>
                                    <p:animEffect transition="in" filter="dissolve">
                                      <p:cBhvr>
                                        <p:cTn id="282" dur="500"/>
                                        <p:tgtEl>
                                          <p:spTgt spid="66"/>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59">
                                            <p:txEl>
                                              <p:pRg st="3" end="3"/>
                                            </p:txEl>
                                          </p:spTgt>
                                        </p:tgtEl>
                                        <p:attrNameLst>
                                          <p:attrName>style.visibility</p:attrName>
                                        </p:attrNameLst>
                                      </p:cBhvr>
                                      <p:to>
                                        <p:strVal val="visible"/>
                                      </p:to>
                                    </p:set>
                                    <p:animEffect transition="in" filter="dissolve">
                                      <p:cBhvr>
                                        <p:cTn id="287" dur="500"/>
                                        <p:tgtEl>
                                          <p:spTgt spid="59">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7" presetClass="emph" presetSubtype="2" fill="hold" nodeType="clickEffect">
                                  <p:stCondLst>
                                    <p:cond delay="0"/>
                                  </p:stCondLst>
                                  <p:childTnLst>
                                    <p:animClr clrSpc="rgb" dir="cw">
                                      <p:cBhvr>
                                        <p:cTn id="291" dur="2000" fill="hold"/>
                                        <p:tgtEl>
                                          <p:spTgt spid="8"/>
                                        </p:tgtEl>
                                        <p:attrNameLst>
                                          <p:attrName>stroke.color</p:attrName>
                                        </p:attrNameLst>
                                      </p:cBhvr>
                                      <p:to>
                                        <a:schemeClr val="accent2"/>
                                      </p:to>
                                    </p:animClr>
                                    <p:set>
                                      <p:cBhvr>
                                        <p:cTn id="292" dur="2000" fill="hold"/>
                                        <p:tgtEl>
                                          <p:spTgt spid="8"/>
                                        </p:tgtEl>
                                        <p:attrNameLst>
                                          <p:attrName>stroke.on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nodeType="clickEffect">
                                  <p:stCondLst>
                                    <p:cond delay="0"/>
                                  </p:stCondLst>
                                  <p:childTnLst>
                                    <p:set>
                                      <p:cBhvr>
                                        <p:cTn id="296" dur="1" fill="hold">
                                          <p:stCondLst>
                                            <p:cond delay="0"/>
                                          </p:stCondLst>
                                        </p:cTn>
                                        <p:tgtEl>
                                          <p:spTgt spid="64"/>
                                        </p:tgtEl>
                                        <p:attrNameLst>
                                          <p:attrName>style.visibility</p:attrName>
                                        </p:attrNameLst>
                                      </p:cBhvr>
                                      <p:to>
                                        <p:strVal val="visible"/>
                                      </p:to>
                                    </p:set>
                                    <p:animEffect transition="in" filter="dissolve">
                                      <p:cBhvr>
                                        <p:cTn id="297" dur="500"/>
                                        <p:tgtEl>
                                          <p:spTgt spid="64"/>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58">
                                            <p:txEl>
                                              <p:pRg st="2" end="2"/>
                                            </p:txEl>
                                          </p:spTgt>
                                        </p:tgtEl>
                                        <p:attrNameLst>
                                          <p:attrName>style.visibility</p:attrName>
                                        </p:attrNameLst>
                                      </p:cBhvr>
                                      <p:to>
                                        <p:strVal val="visible"/>
                                      </p:to>
                                    </p:set>
                                    <p:animEffect transition="in" filter="dissolve">
                                      <p:cBhvr>
                                        <p:cTn id="302" dur="500"/>
                                        <p:tgtEl>
                                          <p:spTgt spid="58">
                                            <p:txEl>
                                              <p:pRg st="2" end="2"/>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65"/>
                                        </p:tgtEl>
                                        <p:attrNameLst>
                                          <p:attrName>style.visibility</p:attrName>
                                        </p:attrNameLst>
                                      </p:cBhvr>
                                      <p:to>
                                        <p:strVal val="visible"/>
                                      </p:to>
                                    </p:set>
                                    <p:animEffect transition="in" filter="dissolve">
                                      <p:cBhvr>
                                        <p:cTn id="307" dur="500"/>
                                        <p:tgtEl>
                                          <p:spTgt spid="65"/>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59">
                                            <p:txEl>
                                              <p:pRg st="2" end="2"/>
                                            </p:txEl>
                                          </p:spTgt>
                                        </p:tgtEl>
                                        <p:attrNameLst>
                                          <p:attrName>style.visibility</p:attrName>
                                        </p:attrNameLst>
                                      </p:cBhvr>
                                      <p:to>
                                        <p:strVal val="visible"/>
                                      </p:to>
                                    </p:set>
                                    <p:animEffect transition="in" filter="dissolve">
                                      <p:cBhvr>
                                        <p:cTn id="312" dur="500"/>
                                        <p:tgtEl>
                                          <p:spTgt spid="59">
                                            <p:txEl>
                                              <p:pRg st="2" end="2"/>
                                            </p:txEl>
                                          </p:spTgt>
                                        </p:tgtEl>
                                      </p:cBhvr>
                                    </p:animEffect>
                                  </p:childTnLst>
                                </p:cTn>
                              </p:par>
                            </p:childTnLst>
                          </p:cTn>
                        </p:par>
                      </p:childTnLst>
                    </p:cTn>
                  </p:par>
                  <p:par>
                    <p:cTn id="313" fill="hold">
                      <p:stCondLst>
                        <p:cond delay="indefinite"/>
                      </p:stCondLst>
                      <p:childTnLst>
                        <p:par>
                          <p:cTn id="314" fill="hold">
                            <p:stCondLst>
                              <p:cond delay="0"/>
                            </p:stCondLst>
                            <p:childTnLst>
                              <p:par>
                                <p:cTn id="315" presetID="7" presetClass="emph" presetSubtype="2" fill="hold" nodeType="clickEffect">
                                  <p:stCondLst>
                                    <p:cond delay="0"/>
                                  </p:stCondLst>
                                  <p:childTnLst>
                                    <p:animClr clrSpc="rgb" dir="cw">
                                      <p:cBhvr>
                                        <p:cTn id="316" dur="2000" fill="hold"/>
                                        <p:tgtEl>
                                          <p:spTgt spid="13"/>
                                        </p:tgtEl>
                                        <p:attrNameLst>
                                          <p:attrName>stroke.color</p:attrName>
                                        </p:attrNameLst>
                                      </p:cBhvr>
                                      <p:to>
                                        <a:schemeClr val="accent2"/>
                                      </p:to>
                                    </p:animClr>
                                    <p:set>
                                      <p:cBhvr>
                                        <p:cTn id="317" dur="2000" fill="hold"/>
                                        <p:tgtEl>
                                          <p:spTgt spid="13"/>
                                        </p:tgtEl>
                                        <p:attrNameLst>
                                          <p:attrName>stroke.on</p:attrName>
                                        </p:attrNameLst>
                                      </p:cBhvr>
                                      <p:to>
                                        <p:strVal val="true"/>
                                      </p:to>
                                    </p:se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nodeType="clickEffect">
                                  <p:stCondLst>
                                    <p:cond delay="0"/>
                                  </p:stCondLst>
                                  <p:childTnLst>
                                    <p:set>
                                      <p:cBhvr>
                                        <p:cTn id="321" dur="1" fill="hold">
                                          <p:stCondLst>
                                            <p:cond delay="0"/>
                                          </p:stCondLst>
                                        </p:cTn>
                                        <p:tgtEl>
                                          <p:spTgt spid="101"/>
                                        </p:tgtEl>
                                        <p:attrNameLst>
                                          <p:attrName>style.visibility</p:attrName>
                                        </p:attrNameLst>
                                      </p:cBhvr>
                                      <p:to>
                                        <p:strVal val="visible"/>
                                      </p:to>
                                    </p:set>
                                    <p:animEffect transition="in" filter="dissolve">
                                      <p:cBhvr>
                                        <p:cTn id="322" dur="500"/>
                                        <p:tgtEl>
                                          <p:spTgt spid="101"/>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mph" presetSubtype="2" fill="hold" nodeType="clickEffect">
                                  <p:stCondLst>
                                    <p:cond delay="0"/>
                                  </p:stCondLst>
                                  <p:childTnLst>
                                    <p:animClr clrSpc="rgb" dir="cw">
                                      <p:cBhvr>
                                        <p:cTn id="326" dur="2000" fill="hold"/>
                                        <p:tgtEl>
                                          <p:spTgt spid="24"/>
                                        </p:tgtEl>
                                        <p:attrNameLst>
                                          <p:attrName>fillcolor</p:attrName>
                                        </p:attrNameLst>
                                      </p:cBhvr>
                                      <p:to>
                                        <a:schemeClr val="accent2"/>
                                      </p:to>
                                    </p:animClr>
                                    <p:set>
                                      <p:cBhvr>
                                        <p:cTn id="327" dur="2000" fill="hold"/>
                                        <p:tgtEl>
                                          <p:spTgt spid="24"/>
                                        </p:tgtEl>
                                        <p:attrNameLst>
                                          <p:attrName>fill.type</p:attrName>
                                        </p:attrNameLst>
                                      </p:cBhvr>
                                      <p:to>
                                        <p:strVal val="solid"/>
                                      </p:to>
                                    </p:set>
                                    <p:set>
                                      <p:cBhvr>
                                        <p:cTn id="328" dur="2000" fill="hold"/>
                                        <p:tgtEl>
                                          <p:spTgt spid="24"/>
                                        </p:tgtEl>
                                        <p:attrNameLst>
                                          <p:attrName>fill.on</p:attrName>
                                        </p:attrNameLst>
                                      </p:cBhvr>
                                      <p:to>
                                        <p:strVal val="true"/>
                                      </p:to>
                                    </p:set>
                                  </p:childTnLst>
                                </p:cTn>
                              </p:par>
                            </p:childTnLst>
                          </p:cTn>
                        </p:par>
                      </p:childTnLst>
                    </p:cTn>
                  </p:par>
                  <p:par>
                    <p:cTn id="329" fill="hold">
                      <p:stCondLst>
                        <p:cond delay="indefinite"/>
                      </p:stCondLst>
                      <p:childTnLst>
                        <p:par>
                          <p:cTn id="330" fill="hold">
                            <p:stCondLst>
                              <p:cond delay="0"/>
                            </p:stCondLst>
                            <p:childTnLst>
                              <p:par>
                                <p:cTn id="331" presetID="7" presetClass="emph" presetSubtype="2" fill="hold" nodeType="clickEffect">
                                  <p:stCondLst>
                                    <p:cond delay="0"/>
                                  </p:stCondLst>
                                  <p:childTnLst>
                                    <p:animClr clrSpc="rgb" dir="cw">
                                      <p:cBhvr>
                                        <p:cTn id="332" dur="2000" fill="hold"/>
                                        <p:tgtEl>
                                          <p:spTgt spid="15"/>
                                        </p:tgtEl>
                                        <p:attrNameLst>
                                          <p:attrName>stroke.color</p:attrName>
                                        </p:attrNameLst>
                                      </p:cBhvr>
                                      <p:to>
                                        <a:schemeClr val="accent2"/>
                                      </p:to>
                                    </p:animClr>
                                    <p:set>
                                      <p:cBhvr>
                                        <p:cTn id="333" dur="2000" fill="hold"/>
                                        <p:tgtEl>
                                          <p:spTgt spid="15"/>
                                        </p:tgtEl>
                                        <p:attrNameLst>
                                          <p:attrName>stroke.on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8"/>
                                        </p:tgtEl>
                                        <p:attrNameLst>
                                          <p:attrName>stroke.color</p:attrName>
                                        </p:attrNameLst>
                                      </p:cBhvr>
                                      <p:to>
                                        <a:schemeClr val="accent2"/>
                                      </p:to>
                                    </p:animClr>
                                    <p:set>
                                      <p:cBhvr>
                                        <p:cTn id="338" dur="2000" fill="hold"/>
                                        <p:tgtEl>
                                          <p:spTgt spid="18"/>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9" presetClass="entr" presetSubtype="0" fill="hold" nodeType="clickEffect">
                                  <p:stCondLst>
                                    <p:cond delay="0"/>
                                  </p:stCondLst>
                                  <p:childTnLst>
                                    <p:set>
                                      <p:cBhvr>
                                        <p:cTn id="342" dur="1" fill="hold">
                                          <p:stCondLst>
                                            <p:cond delay="0"/>
                                          </p:stCondLst>
                                        </p:cTn>
                                        <p:tgtEl>
                                          <p:spTgt spid="68"/>
                                        </p:tgtEl>
                                        <p:attrNameLst>
                                          <p:attrName>style.visibility</p:attrName>
                                        </p:attrNameLst>
                                      </p:cBhvr>
                                      <p:to>
                                        <p:strVal val="visible"/>
                                      </p:to>
                                    </p:set>
                                    <p:animEffect transition="in" filter="dissolve">
                                      <p:cBhvr>
                                        <p:cTn id="343" dur="500"/>
                                        <p:tgtEl>
                                          <p:spTgt spid="68"/>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58">
                                            <p:txEl>
                                              <p:pRg st="5" end="5"/>
                                            </p:txEl>
                                          </p:spTgt>
                                        </p:tgtEl>
                                        <p:attrNameLst>
                                          <p:attrName>style.visibility</p:attrName>
                                        </p:attrNameLst>
                                      </p:cBhvr>
                                      <p:to>
                                        <p:strVal val="visible"/>
                                      </p:to>
                                    </p:set>
                                    <p:animEffect transition="in" filter="dissolve">
                                      <p:cBhvr>
                                        <p:cTn id="348" dur="500"/>
                                        <p:tgtEl>
                                          <p:spTgt spid="58">
                                            <p:txEl>
                                              <p:pRg st="5" end="5"/>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70"/>
                                        </p:tgtEl>
                                        <p:attrNameLst>
                                          <p:attrName>style.visibility</p:attrName>
                                        </p:attrNameLst>
                                      </p:cBhvr>
                                      <p:to>
                                        <p:strVal val="visible"/>
                                      </p:to>
                                    </p:set>
                                    <p:animEffect transition="in" filter="dissolve">
                                      <p:cBhvr>
                                        <p:cTn id="353" dur="500"/>
                                        <p:tgtEl>
                                          <p:spTgt spid="70"/>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59">
                                            <p:txEl>
                                              <p:pRg st="5" end="5"/>
                                            </p:txEl>
                                          </p:spTgt>
                                        </p:tgtEl>
                                        <p:attrNameLst>
                                          <p:attrName>style.visibility</p:attrName>
                                        </p:attrNameLst>
                                      </p:cBhvr>
                                      <p:to>
                                        <p:strVal val="visible"/>
                                      </p:to>
                                    </p:set>
                                    <p:animEffect transition="in" filter="dissolve">
                                      <p:cBhvr>
                                        <p:cTn id="358" dur="500"/>
                                        <p:tgtEl>
                                          <p:spTgt spid="59">
                                            <p:txEl>
                                              <p:pRg st="5" end="5"/>
                                            </p:txEl>
                                          </p:spTgt>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16"/>
                                        </p:tgtEl>
                                        <p:attrNameLst>
                                          <p:attrName>stroke.color</p:attrName>
                                        </p:attrNameLst>
                                      </p:cBhvr>
                                      <p:to>
                                        <a:schemeClr val="accent2"/>
                                      </p:to>
                                    </p:animClr>
                                    <p:set>
                                      <p:cBhvr>
                                        <p:cTn id="363" dur="2000" fill="hold"/>
                                        <p:tgtEl>
                                          <p:spTgt spid="16"/>
                                        </p:tgtEl>
                                        <p:attrNameLst>
                                          <p:attrName>stroke.on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73"/>
                                        </p:tgtEl>
                                        <p:attrNameLst>
                                          <p:attrName>style.visibility</p:attrName>
                                        </p:attrNameLst>
                                      </p:cBhvr>
                                      <p:to>
                                        <p:strVal val="visible"/>
                                      </p:to>
                                    </p:set>
                                    <p:animEffect transition="in" filter="dissolve">
                                      <p:cBhvr>
                                        <p:cTn id="368" dur="500"/>
                                        <p:tgtEl>
                                          <p:spTgt spid="73"/>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58">
                                            <p:txEl>
                                              <p:pRg st="6" end="6"/>
                                            </p:txEl>
                                          </p:spTgt>
                                        </p:tgtEl>
                                        <p:attrNameLst>
                                          <p:attrName>style.visibility</p:attrName>
                                        </p:attrNameLst>
                                      </p:cBhvr>
                                      <p:to>
                                        <p:strVal val="visible"/>
                                      </p:to>
                                    </p:set>
                                    <p:animEffect transition="in" filter="dissolve">
                                      <p:cBhvr>
                                        <p:cTn id="373" dur="500"/>
                                        <p:tgtEl>
                                          <p:spTgt spid="58">
                                            <p:txEl>
                                              <p:pRg st="6" end="6"/>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75"/>
                                        </p:tgtEl>
                                        <p:attrNameLst>
                                          <p:attrName>style.visibility</p:attrName>
                                        </p:attrNameLst>
                                      </p:cBhvr>
                                      <p:to>
                                        <p:strVal val="visible"/>
                                      </p:to>
                                    </p:set>
                                    <p:animEffect transition="in" filter="dissolve">
                                      <p:cBhvr>
                                        <p:cTn id="378" dur="500"/>
                                        <p:tgtEl>
                                          <p:spTgt spid="75"/>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59">
                                            <p:txEl>
                                              <p:pRg st="6" end="6"/>
                                            </p:txEl>
                                          </p:spTgt>
                                        </p:tgtEl>
                                        <p:attrNameLst>
                                          <p:attrName>style.visibility</p:attrName>
                                        </p:attrNameLst>
                                      </p:cBhvr>
                                      <p:to>
                                        <p:strVal val="visible"/>
                                      </p:to>
                                    </p:set>
                                    <p:animEffect transition="in" filter="dissolve">
                                      <p:cBhvr>
                                        <p:cTn id="383" dur="500"/>
                                        <p:tgtEl>
                                          <p:spTgt spid="59">
                                            <p:txEl>
                                              <p:pRg st="6" end="6"/>
                                            </p:txEl>
                                          </p:spTgt>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104"/>
                                        </p:tgtEl>
                                        <p:attrNameLst>
                                          <p:attrName>style.visibility</p:attrName>
                                        </p:attrNameLst>
                                      </p:cBhvr>
                                      <p:to>
                                        <p:strVal val="visible"/>
                                      </p:to>
                                    </p:set>
                                    <p:animEffect transition="in" filter="dissolve">
                                      <p:cBhvr>
                                        <p:cTn id="388" dur="500"/>
                                        <p:tgtEl>
                                          <p:spTgt spid="104"/>
                                        </p:tgtEl>
                                      </p:cBhvr>
                                    </p:animEffect>
                                  </p:childTnLst>
                                </p:cTn>
                              </p:par>
                            </p:childTnLst>
                          </p:cTn>
                        </p:par>
                      </p:childTnLst>
                    </p:cTn>
                  </p:par>
                  <p:par>
                    <p:cTn id="389" fill="hold">
                      <p:stCondLst>
                        <p:cond delay="indefinite"/>
                      </p:stCondLst>
                      <p:childTnLst>
                        <p:par>
                          <p:cTn id="390" fill="hold">
                            <p:stCondLst>
                              <p:cond delay="0"/>
                            </p:stCondLst>
                            <p:childTnLst>
                              <p:par>
                                <p:cTn id="391" presetID="1" presetClass="emph" presetSubtype="2" fill="hold" nodeType="clickEffect">
                                  <p:stCondLst>
                                    <p:cond delay="0"/>
                                  </p:stCondLst>
                                  <p:childTnLst>
                                    <p:animClr clrSpc="rgb" dir="cw">
                                      <p:cBhvr>
                                        <p:cTn id="392" dur="2000" fill="hold"/>
                                        <p:tgtEl>
                                          <p:spTgt spid="28"/>
                                        </p:tgtEl>
                                        <p:attrNameLst>
                                          <p:attrName>fillcolor</p:attrName>
                                        </p:attrNameLst>
                                      </p:cBhvr>
                                      <p:to>
                                        <a:schemeClr val="accent2"/>
                                      </p:to>
                                    </p:animClr>
                                    <p:set>
                                      <p:cBhvr>
                                        <p:cTn id="393" dur="2000" fill="hold"/>
                                        <p:tgtEl>
                                          <p:spTgt spid="28"/>
                                        </p:tgtEl>
                                        <p:attrNameLst>
                                          <p:attrName>fill.type</p:attrName>
                                        </p:attrNameLst>
                                      </p:cBhvr>
                                      <p:to>
                                        <p:strVal val="solid"/>
                                      </p:to>
                                    </p:set>
                                    <p:set>
                                      <p:cBhvr>
                                        <p:cTn id="394" dur="2000" fill="hold"/>
                                        <p:tgtEl>
                                          <p:spTgt spid="28"/>
                                        </p:tgtEl>
                                        <p:attrNameLst>
                                          <p:attrName>fill.on</p:attrName>
                                        </p:attrNameLst>
                                      </p:cBhvr>
                                      <p:to>
                                        <p:strVal val="true"/>
                                      </p:to>
                                    </p:se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20"/>
                                        </p:tgtEl>
                                        <p:attrNameLst>
                                          <p:attrName>stroke.color</p:attrName>
                                        </p:attrNameLst>
                                      </p:cBhvr>
                                      <p:to>
                                        <a:schemeClr val="accent2"/>
                                      </p:to>
                                    </p:animClr>
                                    <p:set>
                                      <p:cBhvr>
                                        <p:cTn id="399" dur="2000" fill="hold"/>
                                        <p:tgtEl>
                                          <p:spTgt spid="20"/>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9"/>
                                        </p:tgtEl>
                                        <p:attrNameLst>
                                          <p:attrName>style.visibility</p:attrName>
                                        </p:attrNameLst>
                                      </p:cBhvr>
                                      <p:to>
                                        <p:strVal val="visible"/>
                                      </p:to>
                                    </p:set>
                                    <p:animEffect transition="in" filter="dissolve">
                                      <p:cBhvr>
                                        <p:cTn id="404" dur="500"/>
                                        <p:tgtEl>
                                          <p:spTgt spid="69"/>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2" end="2"/>
                                            </p:txEl>
                                          </p:spTgt>
                                        </p:tgtEl>
                                        <p:attrNameLst>
                                          <p:attrName>style.visibility</p:attrName>
                                        </p:attrNameLst>
                                      </p:cBhvr>
                                      <p:to>
                                        <p:strVal val="visible"/>
                                      </p:to>
                                    </p:set>
                                    <p:animEffect transition="in" filter="dissolve">
                                      <p:cBhvr>
                                        <p:cTn id="409" dur="500"/>
                                        <p:tgtEl>
                                          <p:spTgt spid="67">
                                            <p:txEl>
                                              <p:pRg st="2" end="2"/>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71"/>
                                        </p:tgtEl>
                                        <p:attrNameLst>
                                          <p:attrName>style.visibility</p:attrName>
                                        </p:attrNameLst>
                                      </p:cBhvr>
                                      <p:to>
                                        <p:strVal val="visible"/>
                                      </p:to>
                                    </p:set>
                                    <p:animEffect transition="in" filter="dissolve">
                                      <p:cBhvr>
                                        <p:cTn id="414" dur="500"/>
                                        <p:tgtEl>
                                          <p:spTgt spid="7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2" end="2"/>
                                            </p:txEl>
                                          </p:spTgt>
                                        </p:tgtEl>
                                        <p:attrNameLst>
                                          <p:attrName>style.visibility</p:attrName>
                                        </p:attrNameLst>
                                      </p:cBhvr>
                                      <p:to>
                                        <p:strVal val="visible"/>
                                      </p:to>
                                    </p:set>
                                    <p:animEffect transition="in" filter="dissolve">
                                      <p:cBhvr>
                                        <p:cTn id="419" dur="500"/>
                                        <p:tgtEl>
                                          <p:spTgt spid="72">
                                            <p:txEl>
                                              <p:pRg st="2" end="2"/>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14"/>
                                        </p:tgtEl>
                                        <p:attrNameLst>
                                          <p:attrName>stroke.color</p:attrName>
                                        </p:attrNameLst>
                                      </p:cBhvr>
                                      <p:to>
                                        <a:schemeClr val="accent2"/>
                                      </p:to>
                                    </p:animClr>
                                    <p:set>
                                      <p:cBhvr>
                                        <p:cTn id="424" dur="2000" fill="hold"/>
                                        <p:tgtEl>
                                          <p:spTgt spid="14"/>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9" presetClass="entr" presetSubtype="0" fill="hold" nodeType="clickEffect">
                                  <p:stCondLst>
                                    <p:cond delay="0"/>
                                  </p:stCondLst>
                                  <p:childTnLst>
                                    <p:set>
                                      <p:cBhvr>
                                        <p:cTn id="428" dur="1" fill="hold">
                                          <p:stCondLst>
                                            <p:cond delay="0"/>
                                          </p:stCondLst>
                                        </p:cTn>
                                        <p:tgtEl>
                                          <p:spTgt spid="102"/>
                                        </p:tgtEl>
                                        <p:attrNameLst>
                                          <p:attrName>style.visibility</p:attrName>
                                        </p:attrNameLst>
                                      </p:cBhvr>
                                      <p:to>
                                        <p:strVal val="visible"/>
                                      </p:to>
                                    </p:set>
                                    <p:animEffect transition="in" filter="dissolve">
                                      <p:cBhvr>
                                        <p:cTn id="429" dur="500"/>
                                        <p:tgtEl>
                                          <p:spTgt spid="102"/>
                                        </p:tgtEl>
                                      </p:cBhvr>
                                    </p:animEffec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27"/>
                                        </p:tgtEl>
                                        <p:attrNameLst>
                                          <p:attrName>fillcolor</p:attrName>
                                        </p:attrNameLst>
                                      </p:cBhvr>
                                      <p:to>
                                        <a:schemeClr val="accent2"/>
                                      </p:to>
                                    </p:animClr>
                                    <p:set>
                                      <p:cBhvr>
                                        <p:cTn id="434" dur="2000" fill="hold"/>
                                        <p:tgtEl>
                                          <p:spTgt spid="27"/>
                                        </p:tgtEl>
                                        <p:attrNameLst>
                                          <p:attrName>fill.type</p:attrName>
                                        </p:attrNameLst>
                                      </p:cBhvr>
                                      <p:to>
                                        <p:strVal val="solid"/>
                                      </p:to>
                                    </p:set>
                                    <p:set>
                                      <p:cBhvr>
                                        <p:cTn id="435" dur="2000" fill="hold"/>
                                        <p:tgtEl>
                                          <p:spTgt spid="27"/>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7" presetClass="emph" presetSubtype="2" fill="hold" nodeType="clickEffect">
                                  <p:stCondLst>
                                    <p:cond delay="0"/>
                                  </p:stCondLst>
                                  <p:childTnLst>
                                    <p:animClr clrSpc="rgb" dir="cw">
                                      <p:cBhvr>
                                        <p:cTn id="439" dur="2000" fill="hold"/>
                                        <p:tgtEl>
                                          <p:spTgt spid="10"/>
                                        </p:tgtEl>
                                        <p:attrNameLst>
                                          <p:attrName>stroke.color</p:attrName>
                                        </p:attrNameLst>
                                      </p:cBhvr>
                                      <p:to>
                                        <a:schemeClr val="accent2"/>
                                      </p:to>
                                    </p:animClr>
                                    <p:set>
                                      <p:cBhvr>
                                        <p:cTn id="440" dur="2000" fill="hold"/>
                                        <p:tgtEl>
                                          <p:spTgt spid="10"/>
                                        </p:tgtEl>
                                        <p:attrNameLst>
                                          <p:attrName>stroke.on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79"/>
                                        </p:tgtEl>
                                        <p:attrNameLst>
                                          <p:attrName>style.visibility</p:attrName>
                                        </p:attrNameLst>
                                      </p:cBhvr>
                                      <p:to>
                                        <p:strVal val="visible"/>
                                      </p:to>
                                    </p:set>
                                    <p:animEffect transition="in" filter="dissolve">
                                      <p:cBhvr>
                                        <p:cTn id="445" dur="500"/>
                                        <p:tgtEl>
                                          <p:spTgt spid="79"/>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80">
                                            <p:txEl>
                                              <p:pRg st="2" end="2"/>
                                            </p:txEl>
                                          </p:spTgt>
                                        </p:tgtEl>
                                        <p:attrNameLst>
                                          <p:attrName>style.visibility</p:attrName>
                                        </p:attrNameLst>
                                      </p:cBhvr>
                                      <p:to>
                                        <p:strVal val="visible"/>
                                      </p:to>
                                    </p:set>
                                    <p:animEffect transition="in" filter="dissolve">
                                      <p:cBhvr>
                                        <p:cTn id="450" dur="500"/>
                                        <p:tgtEl>
                                          <p:spTgt spid="80">
                                            <p:txEl>
                                              <p:pRg st="2" end="2"/>
                                            </p:txEl>
                                          </p:spTgt>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2"/>
                                        </p:tgtEl>
                                        <p:attrNameLst>
                                          <p:attrName>style.visibility</p:attrName>
                                        </p:attrNameLst>
                                      </p:cBhvr>
                                      <p:to>
                                        <p:strVal val="visible"/>
                                      </p:to>
                                    </p:set>
                                    <p:animEffect transition="in" filter="dissolve">
                                      <p:cBhvr>
                                        <p:cTn id="455" dur="500"/>
                                        <p:tgtEl>
                                          <p:spTgt spid="82"/>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3">
                                            <p:txEl>
                                              <p:pRg st="2" end="2"/>
                                            </p:txEl>
                                          </p:spTgt>
                                        </p:tgtEl>
                                        <p:attrNameLst>
                                          <p:attrName>style.visibility</p:attrName>
                                        </p:attrNameLst>
                                      </p:cBhvr>
                                      <p:to>
                                        <p:strVal val="visible"/>
                                      </p:to>
                                    </p:set>
                                    <p:animEffect transition="in" filter="dissolve">
                                      <p:cBhvr>
                                        <p:cTn id="460" dur="500"/>
                                        <p:tgtEl>
                                          <p:spTgt spid="83">
                                            <p:txEl>
                                              <p:pRg st="2" end="2"/>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7"/>
                                        </p:tgtEl>
                                        <p:attrNameLst>
                                          <p:attrName>stroke.color</p:attrName>
                                        </p:attrNameLst>
                                      </p:cBhvr>
                                      <p:to>
                                        <a:schemeClr val="accent2"/>
                                      </p:to>
                                    </p:animClr>
                                    <p:set>
                                      <p:cBhvr>
                                        <p:cTn id="465" dur="2000" fill="hold"/>
                                        <p:tgtEl>
                                          <p:spTgt spid="17"/>
                                        </p:tgtEl>
                                        <p:attrNameLst>
                                          <p:attrName>stroke.on</p:attrName>
                                        </p:attrNameLst>
                                      </p:cBhvr>
                                      <p:to>
                                        <p:strVal val="true"/>
                                      </p:to>
                                    </p:se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8"/>
                                        </p:tgtEl>
                                        <p:attrNameLst>
                                          <p:attrName>style.visibility</p:attrName>
                                        </p:attrNameLst>
                                      </p:cBhvr>
                                      <p:to>
                                        <p:strVal val="visible"/>
                                      </p:to>
                                    </p:set>
                                    <p:animEffect transition="in" filter="dissolve">
                                      <p:cBhvr>
                                        <p:cTn id="470" dur="500"/>
                                        <p:tgtEl>
                                          <p:spTgt spid="78"/>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67">
                                            <p:txEl>
                                              <p:pRg st="6" end="6"/>
                                            </p:txEl>
                                          </p:spTgt>
                                        </p:tgtEl>
                                        <p:attrNameLst>
                                          <p:attrName>style.visibility</p:attrName>
                                        </p:attrNameLst>
                                      </p:cBhvr>
                                      <p:to>
                                        <p:strVal val="visible"/>
                                      </p:to>
                                    </p:set>
                                    <p:animEffect transition="in" filter="dissolve">
                                      <p:cBhvr>
                                        <p:cTn id="475" dur="500"/>
                                        <p:tgtEl>
                                          <p:spTgt spid="67">
                                            <p:txEl>
                                              <p:pRg st="6" end="6"/>
                                            </p:txEl>
                                          </p:spTgt>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1"/>
                                        </p:tgtEl>
                                        <p:attrNameLst>
                                          <p:attrName>style.visibility</p:attrName>
                                        </p:attrNameLst>
                                      </p:cBhvr>
                                      <p:to>
                                        <p:strVal val="visible"/>
                                      </p:to>
                                    </p:set>
                                    <p:animEffect transition="in" filter="dissolve">
                                      <p:cBhvr>
                                        <p:cTn id="480" dur="500"/>
                                        <p:tgtEl>
                                          <p:spTgt spid="81"/>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72">
                                            <p:txEl>
                                              <p:pRg st="6" end="6"/>
                                            </p:txEl>
                                          </p:spTgt>
                                        </p:tgtEl>
                                        <p:attrNameLst>
                                          <p:attrName>style.visibility</p:attrName>
                                        </p:attrNameLst>
                                      </p:cBhvr>
                                      <p:to>
                                        <p:strVal val="visible"/>
                                      </p:to>
                                    </p:set>
                                    <p:animEffect transition="in" filter="dissolve">
                                      <p:cBhvr>
                                        <p:cTn id="485" dur="500"/>
                                        <p:tgtEl>
                                          <p:spTgt spid="72">
                                            <p:txEl>
                                              <p:pRg st="6" end="6"/>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106"/>
                                        </p:tgtEl>
                                        <p:attrNameLst>
                                          <p:attrName>style.visibility</p:attrName>
                                        </p:attrNameLst>
                                      </p:cBhvr>
                                      <p:to>
                                        <p:strVal val="visible"/>
                                      </p:to>
                                    </p:set>
                                    <p:animEffect transition="in" filter="dissolve">
                                      <p:cBhvr>
                                        <p:cTn id="490" dur="500"/>
                                        <p:tgtEl>
                                          <p:spTgt spid="106"/>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mph" presetSubtype="2" fill="hold" nodeType="clickEffect">
                                  <p:stCondLst>
                                    <p:cond delay="0"/>
                                  </p:stCondLst>
                                  <p:childTnLst>
                                    <p:animClr clrSpc="rgb" dir="cw">
                                      <p:cBhvr>
                                        <p:cTn id="494" dur="2000" fill="hold"/>
                                        <p:tgtEl>
                                          <p:spTgt spid="22"/>
                                        </p:tgtEl>
                                        <p:attrNameLst>
                                          <p:attrName>fillcolor</p:attrName>
                                        </p:attrNameLst>
                                      </p:cBhvr>
                                      <p:to>
                                        <a:schemeClr val="accent2"/>
                                      </p:to>
                                    </p:animClr>
                                    <p:set>
                                      <p:cBhvr>
                                        <p:cTn id="495" dur="2000" fill="hold"/>
                                        <p:tgtEl>
                                          <p:spTgt spid="22"/>
                                        </p:tgtEl>
                                        <p:attrNameLst>
                                          <p:attrName>fill.type</p:attrName>
                                        </p:attrNameLst>
                                      </p:cBhvr>
                                      <p:to>
                                        <p:strVal val="solid"/>
                                      </p:to>
                                    </p:set>
                                    <p:set>
                                      <p:cBhvr>
                                        <p:cTn id="496" dur="2000" fill="hold"/>
                                        <p:tgtEl>
                                          <p:spTgt spid="22"/>
                                        </p:tgtEl>
                                        <p:attrNameLst>
                                          <p:attrName>fill.on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29"/>
                                        </p:tgtEl>
                                        <p:attrNameLst>
                                          <p:attrName>stroke.color</p:attrName>
                                        </p:attrNameLst>
                                      </p:cBhvr>
                                      <p:to>
                                        <a:schemeClr val="accent2"/>
                                      </p:to>
                                    </p:animClr>
                                    <p:set>
                                      <p:cBhvr>
                                        <p:cTn id="501" dur="2000" fill="hold"/>
                                        <p:tgtEl>
                                          <p:spTgt spid="29"/>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nodeType="clickEffect">
                                  <p:stCondLst>
                                    <p:cond delay="0"/>
                                  </p:stCondLst>
                                  <p:childTnLst>
                                    <p:set>
                                      <p:cBhvr>
                                        <p:cTn id="505" dur="1" fill="hold">
                                          <p:stCondLst>
                                            <p:cond delay="0"/>
                                          </p:stCondLst>
                                        </p:cTn>
                                        <p:tgtEl>
                                          <p:spTgt spid="85"/>
                                        </p:tgtEl>
                                        <p:attrNameLst>
                                          <p:attrName>style.visibility</p:attrName>
                                        </p:attrNameLst>
                                      </p:cBhvr>
                                      <p:to>
                                        <p:strVal val="visible"/>
                                      </p:to>
                                    </p:set>
                                    <p:animEffect transition="in" filter="dissolve">
                                      <p:cBhvr>
                                        <p:cTn id="506" dur="500"/>
                                        <p:tgtEl>
                                          <p:spTgt spid="85"/>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67">
                                            <p:txEl>
                                              <p:pRg st="3" end="3"/>
                                            </p:txEl>
                                          </p:spTgt>
                                        </p:tgtEl>
                                        <p:attrNameLst>
                                          <p:attrName>style.visibility</p:attrName>
                                        </p:attrNameLst>
                                      </p:cBhvr>
                                      <p:to>
                                        <p:strVal val="visible"/>
                                      </p:to>
                                    </p:set>
                                    <p:animEffect transition="in" filter="dissolve">
                                      <p:cBhvr>
                                        <p:cTn id="511" dur="500"/>
                                        <p:tgtEl>
                                          <p:spTgt spid="67">
                                            <p:txEl>
                                              <p:pRg st="3" end="3"/>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gtEl>
                                        <p:attrNameLst>
                                          <p:attrName>style.visibility</p:attrName>
                                        </p:attrNameLst>
                                      </p:cBhvr>
                                      <p:to>
                                        <p:strVal val="visible"/>
                                      </p:to>
                                    </p:set>
                                    <p:animEffect transition="in" filter="dissolve">
                                      <p:cBhvr>
                                        <p:cTn id="516" dur="500"/>
                                        <p:tgtEl>
                                          <p:spTgt spid="87"/>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72">
                                            <p:txEl>
                                              <p:pRg st="3" end="3"/>
                                            </p:txEl>
                                          </p:spTgt>
                                        </p:tgtEl>
                                        <p:attrNameLst>
                                          <p:attrName>style.visibility</p:attrName>
                                        </p:attrNameLst>
                                      </p:cBhvr>
                                      <p:to>
                                        <p:strVal val="visible"/>
                                      </p:to>
                                    </p:set>
                                    <p:animEffect transition="in" filter="dissolve">
                                      <p:cBhvr>
                                        <p:cTn id="521" dur="500"/>
                                        <p:tgtEl>
                                          <p:spTgt spid="72">
                                            <p:txEl>
                                              <p:pRg st="3" end="3"/>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30"/>
                                        </p:tgtEl>
                                        <p:attrNameLst>
                                          <p:attrName>stroke.color</p:attrName>
                                        </p:attrNameLst>
                                      </p:cBhvr>
                                      <p:to>
                                        <a:schemeClr val="accent2"/>
                                      </p:to>
                                    </p:animClr>
                                    <p:set>
                                      <p:cBhvr>
                                        <p:cTn id="526" dur="2000" fill="hold"/>
                                        <p:tgtEl>
                                          <p:spTgt spid="30"/>
                                        </p:tgtEl>
                                        <p:attrNameLst>
                                          <p:attrName>stroke.on</p:attrName>
                                        </p:attrNameLst>
                                      </p:cBhvr>
                                      <p:to>
                                        <p:strVal val="true"/>
                                      </p:to>
                                    </p:se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84"/>
                                        </p:tgtEl>
                                        <p:attrNameLst>
                                          <p:attrName>style.visibility</p:attrName>
                                        </p:attrNameLst>
                                      </p:cBhvr>
                                      <p:to>
                                        <p:strVal val="visible"/>
                                      </p:to>
                                    </p:set>
                                    <p:animEffect transition="in" filter="dissolve">
                                      <p:cBhvr>
                                        <p:cTn id="531" dur="500"/>
                                        <p:tgtEl>
                                          <p:spTgt spid="84"/>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0">
                                            <p:txEl>
                                              <p:pRg st="6" end="6"/>
                                            </p:txEl>
                                          </p:spTgt>
                                        </p:tgtEl>
                                        <p:attrNameLst>
                                          <p:attrName>style.visibility</p:attrName>
                                        </p:attrNameLst>
                                      </p:cBhvr>
                                      <p:to>
                                        <p:strVal val="visible"/>
                                      </p:to>
                                    </p:set>
                                    <p:animEffect transition="in" filter="dissolve">
                                      <p:cBhvr>
                                        <p:cTn id="536" dur="500"/>
                                        <p:tgtEl>
                                          <p:spTgt spid="80">
                                            <p:txEl>
                                              <p:pRg st="6" end="6"/>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6"/>
                                        </p:tgtEl>
                                        <p:attrNameLst>
                                          <p:attrName>style.visibility</p:attrName>
                                        </p:attrNameLst>
                                      </p:cBhvr>
                                      <p:to>
                                        <p:strVal val="visible"/>
                                      </p:to>
                                    </p:set>
                                    <p:animEffect transition="in" filter="dissolve">
                                      <p:cBhvr>
                                        <p:cTn id="541" dur="500"/>
                                        <p:tgtEl>
                                          <p:spTgt spid="86"/>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3">
                                            <p:txEl>
                                              <p:pRg st="6" end="6"/>
                                            </p:txEl>
                                          </p:spTgt>
                                        </p:tgtEl>
                                        <p:attrNameLst>
                                          <p:attrName>style.visibility</p:attrName>
                                        </p:attrNameLst>
                                      </p:cBhvr>
                                      <p:to>
                                        <p:strVal val="visible"/>
                                      </p:to>
                                    </p:set>
                                    <p:animEffect transition="in" filter="dissolve">
                                      <p:cBhvr>
                                        <p:cTn id="546" dur="500"/>
                                        <p:tgtEl>
                                          <p:spTgt spid="83">
                                            <p:txEl>
                                              <p:pRg st="6" end="6"/>
                                            </p:txEl>
                                          </p:spTgt>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105"/>
                                        </p:tgtEl>
                                        <p:attrNameLst>
                                          <p:attrName>style.visibility</p:attrName>
                                        </p:attrNameLst>
                                      </p:cBhvr>
                                      <p:to>
                                        <p:strVal val="visible"/>
                                      </p:to>
                                    </p:set>
                                    <p:animEffect transition="in" filter="dissolve">
                                      <p:cBhvr>
                                        <p:cTn id="551" dur="500"/>
                                        <p:tgtEl>
                                          <p:spTgt spid="105"/>
                                        </p:tgtEl>
                                      </p:cBhvr>
                                    </p:animEffect>
                                  </p:childTnLst>
                                </p:cTn>
                              </p:par>
                            </p:childTnLst>
                          </p:cTn>
                        </p:par>
                      </p:childTnLst>
                    </p:cTn>
                  </p:par>
                  <p:par>
                    <p:cTn id="552" fill="hold">
                      <p:stCondLst>
                        <p:cond delay="indefinite"/>
                      </p:stCondLst>
                      <p:childTnLst>
                        <p:par>
                          <p:cTn id="553" fill="hold">
                            <p:stCondLst>
                              <p:cond delay="0"/>
                            </p:stCondLst>
                            <p:childTnLst>
                              <p:par>
                                <p:cTn id="554" presetID="1" presetClass="emph" presetSubtype="2" fill="hold" nodeType="clickEffect">
                                  <p:stCondLst>
                                    <p:cond delay="0"/>
                                  </p:stCondLst>
                                  <p:childTnLst>
                                    <p:animClr clrSpc="rgb" dir="cw">
                                      <p:cBhvr>
                                        <p:cTn id="555" dur="2000" fill="hold"/>
                                        <p:tgtEl>
                                          <p:spTgt spid="23"/>
                                        </p:tgtEl>
                                        <p:attrNameLst>
                                          <p:attrName>fillcolor</p:attrName>
                                        </p:attrNameLst>
                                      </p:cBhvr>
                                      <p:to>
                                        <a:schemeClr val="accent2"/>
                                      </p:to>
                                    </p:animClr>
                                    <p:set>
                                      <p:cBhvr>
                                        <p:cTn id="556" dur="2000" fill="hold"/>
                                        <p:tgtEl>
                                          <p:spTgt spid="23"/>
                                        </p:tgtEl>
                                        <p:attrNameLst>
                                          <p:attrName>fill.type</p:attrName>
                                        </p:attrNameLst>
                                      </p:cBhvr>
                                      <p:to>
                                        <p:strVal val="solid"/>
                                      </p:to>
                                    </p:set>
                                    <p:set>
                                      <p:cBhvr>
                                        <p:cTn id="557" dur="2000" fill="hold"/>
                                        <p:tgtEl>
                                          <p:spTgt spid="23"/>
                                        </p:tgtEl>
                                        <p:attrNameLst>
                                          <p:attrName>fill.on</p:attrName>
                                        </p:attrNameLst>
                                      </p:cBhvr>
                                      <p:to>
                                        <p:strVal val="true"/>
                                      </p:to>
                                    </p:set>
                                  </p:childTnLst>
                                </p:cTn>
                              </p:par>
                            </p:childTnLst>
                          </p:cTn>
                        </p:par>
                      </p:childTnLst>
                    </p:cTn>
                  </p:par>
                  <p:par>
                    <p:cTn id="558" fill="hold">
                      <p:stCondLst>
                        <p:cond delay="indefinite"/>
                      </p:stCondLst>
                      <p:childTnLst>
                        <p:par>
                          <p:cTn id="559" fill="hold">
                            <p:stCondLst>
                              <p:cond delay="0"/>
                            </p:stCondLst>
                            <p:childTnLst>
                              <p:par>
                                <p:cTn id="560" presetID="7" presetClass="emph" presetSubtype="2" fill="hold" nodeType="clickEffect">
                                  <p:stCondLst>
                                    <p:cond delay="0"/>
                                  </p:stCondLst>
                                  <p:childTnLst>
                                    <p:animClr clrSpc="rgb" dir="cw">
                                      <p:cBhvr>
                                        <p:cTn id="561" dur="2000" fill="hold"/>
                                        <p:tgtEl>
                                          <p:spTgt spid="9"/>
                                        </p:tgtEl>
                                        <p:attrNameLst>
                                          <p:attrName>stroke.color</p:attrName>
                                        </p:attrNameLst>
                                      </p:cBhvr>
                                      <p:to>
                                        <a:schemeClr val="accent2"/>
                                      </p:to>
                                    </p:animClr>
                                    <p:set>
                                      <p:cBhvr>
                                        <p:cTn id="562" dur="2000" fill="hold"/>
                                        <p:tgtEl>
                                          <p:spTgt spid="9"/>
                                        </p:tgtEl>
                                        <p:attrNameLst>
                                          <p:attrName>stroke.on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103"/>
                                        </p:tgtEl>
                                        <p:attrNameLst>
                                          <p:attrName>style.visibility</p:attrName>
                                        </p:attrNameLst>
                                      </p:cBhvr>
                                      <p:to>
                                        <p:strVal val="visible"/>
                                      </p:to>
                                    </p:set>
                                    <p:animEffect transition="in" filter="dissolve">
                                      <p:cBhvr>
                                        <p:cTn id="567" dur="500"/>
                                        <p:tgtEl>
                                          <p:spTgt spid="103"/>
                                        </p:tgtEl>
                                      </p:cBhvr>
                                    </p:animEffect>
                                  </p:childTnLst>
                                </p:cTn>
                              </p:par>
                            </p:childTnLst>
                          </p:cTn>
                        </p:par>
                      </p:childTnLst>
                    </p:cTn>
                  </p:par>
                  <p:par>
                    <p:cTn id="568" fill="hold">
                      <p:stCondLst>
                        <p:cond delay="indefinite"/>
                      </p:stCondLst>
                      <p:childTnLst>
                        <p:par>
                          <p:cTn id="569" fill="hold">
                            <p:stCondLst>
                              <p:cond delay="0"/>
                            </p:stCondLst>
                            <p:childTnLst>
                              <p:par>
                                <p:cTn id="570" presetID="1" presetClass="emph" presetSubtype="2" fill="hold" nodeType="clickEffect">
                                  <p:stCondLst>
                                    <p:cond delay="0"/>
                                  </p:stCondLst>
                                  <p:childTnLst>
                                    <p:animClr clrSpc="rgb" dir="cw">
                                      <p:cBhvr>
                                        <p:cTn id="571" dur="2000" fill="hold"/>
                                        <p:tgtEl>
                                          <p:spTgt spid="26"/>
                                        </p:tgtEl>
                                        <p:attrNameLst>
                                          <p:attrName>fillcolor</p:attrName>
                                        </p:attrNameLst>
                                      </p:cBhvr>
                                      <p:to>
                                        <a:schemeClr val="accent2"/>
                                      </p:to>
                                    </p:animClr>
                                    <p:set>
                                      <p:cBhvr>
                                        <p:cTn id="572" dur="2000" fill="hold"/>
                                        <p:tgtEl>
                                          <p:spTgt spid="26"/>
                                        </p:tgtEl>
                                        <p:attrNameLst>
                                          <p:attrName>fill.type</p:attrName>
                                        </p:attrNameLst>
                                      </p:cBhvr>
                                      <p:to>
                                        <p:strVal val="solid"/>
                                      </p:to>
                                    </p:set>
                                    <p:set>
                                      <p:cBhvr>
                                        <p:cTn id="573" dur="2000" fill="hold"/>
                                        <p:tgtEl>
                                          <p:spTgt spid="26"/>
                                        </p:tgtEl>
                                        <p:attrNameLst>
                                          <p:attrName>fill.on</p:attrName>
                                        </p:attrNameLst>
                                      </p:cBhvr>
                                      <p:to>
                                        <p:strVal val="true"/>
                                      </p:to>
                                    </p:set>
                                  </p:childTnLst>
                                </p:cTn>
                              </p:par>
                            </p:childTnLst>
                          </p:cTn>
                        </p:par>
                      </p:childTnLst>
                    </p:cTn>
                  </p:par>
                  <p:par>
                    <p:cTn id="574" fill="hold">
                      <p:stCondLst>
                        <p:cond delay="indefinite"/>
                      </p:stCondLst>
                      <p:childTnLst>
                        <p:par>
                          <p:cTn id="575" fill="hold">
                            <p:stCondLst>
                              <p:cond delay="0"/>
                            </p:stCondLst>
                            <p:childTnLst>
                              <p:par>
                                <p:cTn id="576" presetID="7" presetClass="emph" presetSubtype="2" fill="hold" nodeType="clickEffect">
                                  <p:stCondLst>
                                    <p:cond delay="0"/>
                                  </p:stCondLst>
                                  <p:childTnLst>
                                    <p:animClr clrSpc="rgb" dir="cw">
                                      <p:cBhvr>
                                        <p:cTn id="577" dur="2000" fill="hold"/>
                                        <p:tgtEl>
                                          <p:spTgt spid="21"/>
                                        </p:tgtEl>
                                        <p:attrNameLst>
                                          <p:attrName>stroke.color</p:attrName>
                                        </p:attrNameLst>
                                      </p:cBhvr>
                                      <p:to>
                                        <a:schemeClr val="tx1"/>
                                      </p:to>
                                    </p:animClr>
                                    <p:set>
                                      <p:cBhvr>
                                        <p:cTn id="578" dur="2000" fill="hold"/>
                                        <p:tgtEl>
                                          <p:spTgt spid="21"/>
                                        </p:tgtEl>
                                        <p:attrNameLst>
                                          <p:attrName>stroke.on</p:attrName>
                                        </p:attrNameLst>
                                      </p:cBhvr>
                                      <p:to>
                                        <p:strVal val="true"/>
                                      </p:to>
                                    </p:set>
                                  </p:childTnLst>
                                </p:cTn>
                              </p:par>
                              <p:par>
                                <p:cTn id="579" presetID="7" presetClass="emph" presetSubtype="2" fill="hold" nodeType="withEffect">
                                  <p:stCondLst>
                                    <p:cond delay="0"/>
                                  </p:stCondLst>
                                  <p:childTnLst>
                                    <p:animClr clrSpc="rgb" dir="cw">
                                      <p:cBhvr>
                                        <p:cTn id="580" dur="2000" fill="hold"/>
                                        <p:tgtEl>
                                          <p:spTgt spid="19"/>
                                        </p:tgtEl>
                                        <p:attrNameLst>
                                          <p:attrName>stroke.color</p:attrName>
                                        </p:attrNameLst>
                                      </p:cBhvr>
                                      <p:to>
                                        <a:schemeClr val="tx1"/>
                                      </p:to>
                                    </p:animClr>
                                    <p:set>
                                      <p:cBhvr>
                                        <p:cTn id="581" dur="2000" fill="hold"/>
                                        <p:tgtEl>
                                          <p:spTgt spid="19"/>
                                        </p:tgtEl>
                                        <p:attrNameLst>
                                          <p:attrName>stroke.on</p:attrName>
                                        </p:attrNameLst>
                                      </p:cBhvr>
                                      <p:to>
                                        <p:strVal val="true"/>
                                      </p:to>
                                    </p:set>
                                  </p:childTnLst>
                                </p:cTn>
                              </p:par>
                              <p:par>
                                <p:cTn id="582" presetID="7" presetClass="emph" presetSubtype="2" fill="hold" nodeType="withEffect">
                                  <p:stCondLst>
                                    <p:cond delay="0"/>
                                  </p:stCondLst>
                                  <p:childTnLst>
                                    <p:animClr clrSpc="rgb" dir="cw">
                                      <p:cBhvr>
                                        <p:cTn id="583" dur="2000" fill="hold"/>
                                        <p:tgtEl>
                                          <p:spTgt spid="12"/>
                                        </p:tgtEl>
                                        <p:attrNameLst>
                                          <p:attrName>stroke.color</p:attrName>
                                        </p:attrNameLst>
                                      </p:cBhvr>
                                      <p:to>
                                        <a:schemeClr val="tx1"/>
                                      </p:to>
                                    </p:animClr>
                                    <p:set>
                                      <p:cBhvr>
                                        <p:cTn id="584" dur="2000" fill="hold"/>
                                        <p:tgtEl>
                                          <p:spTgt spid="12"/>
                                        </p:tgtEl>
                                        <p:attrNameLst>
                                          <p:attrName>stroke.on</p:attrName>
                                        </p:attrNameLst>
                                      </p:cBhvr>
                                      <p:to>
                                        <p:strVal val="true"/>
                                      </p:to>
                                    </p:set>
                                  </p:childTnLst>
                                </p:cTn>
                              </p:par>
                              <p:par>
                                <p:cTn id="585" presetID="7" presetClass="emph" presetSubtype="2" fill="hold" nodeType="withEffect">
                                  <p:stCondLst>
                                    <p:cond delay="0"/>
                                  </p:stCondLst>
                                  <p:childTnLst>
                                    <p:animClr clrSpc="rgb" dir="cw">
                                      <p:cBhvr>
                                        <p:cTn id="586" dur="2000" fill="hold"/>
                                        <p:tgtEl>
                                          <p:spTgt spid="18"/>
                                        </p:tgtEl>
                                        <p:attrNameLst>
                                          <p:attrName>stroke.color</p:attrName>
                                        </p:attrNameLst>
                                      </p:cBhvr>
                                      <p:to>
                                        <a:schemeClr val="tx1"/>
                                      </p:to>
                                    </p:animClr>
                                    <p:set>
                                      <p:cBhvr>
                                        <p:cTn id="587" dur="2000" fill="hold"/>
                                        <p:tgtEl>
                                          <p:spTgt spid="18"/>
                                        </p:tgtEl>
                                        <p:attrNameLst>
                                          <p:attrName>stroke.on</p:attrName>
                                        </p:attrNameLst>
                                      </p:cBhvr>
                                      <p:to>
                                        <p:strVal val="true"/>
                                      </p:to>
                                    </p:set>
                                  </p:childTnLst>
                                </p:cTn>
                              </p:par>
                              <p:par>
                                <p:cTn id="588" presetID="7" presetClass="emph" presetSubtype="2" fill="hold" nodeType="withEffect">
                                  <p:stCondLst>
                                    <p:cond delay="0"/>
                                  </p:stCondLst>
                                  <p:childTnLst>
                                    <p:animClr clrSpc="rgb" dir="cw">
                                      <p:cBhvr>
                                        <p:cTn id="589" dur="2000" fill="hold"/>
                                        <p:tgtEl>
                                          <p:spTgt spid="10"/>
                                        </p:tgtEl>
                                        <p:attrNameLst>
                                          <p:attrName>stroke.color</p:attrName>
                                        </p:attrNameLst>
                                      </p:cBhvr>
                                      <p:to>
                                        <a:schemeClr val="tx1"/>
                                      </p:to>
                                    </p:animClr>
                                    <p:set>
                                      <p:cBhvr>
                                        <p:cTn id="590" dur="2000" fill="hold"/>
                                        <p:tgtEl>
                                          <p:spTgt spid="10"/>
                                        </p:tgtEl>
                                        <p:attrNameLst>
                                          <p:attrName>stroke.on</p:attrName>
                                        </p:attrNameLst>
                                      </p:cBhvr>
                                      <p:to>
                                        <p:strVal val="true"/>
                                      </p:to>
                                    </p:set>
                                  </p:childTnLst>
                                </p:cTn>
                              </p:par>
                              <p:par>
                                <p:cTn id="591" presetID="7" presetClass="emph" presetSubtype="2" fill="hold" nodeType="withEffect">
                                  <p:stCondLst>
                                    <p:cond delay="0"/>
                                  </p:stCondLst>
                                  <p:childTnLst>
                                    <p:animClr clrSpc="rgb" dir="cw">
                                      <p:cBhvr>
                                        <p:cTn id="592" dur="2000" fill="hold"/>
                                        <p:tgtEl>
                                          <p:spTgt spid="29"/>
                                        </p:tgtEl>
                                        <p:attrNameLst>
                                          <p:attrName>stroke.color</p:attrName>
                                        </p:attrNameLst>
                                      </p:cBhvr>
                                      <p:to>
                                        <a:schemeClr val="tx1"/>
                                      </p:to>
                                    </p:animClr>
                                    <p:set>
                                      <p:cBhvr>
                                        <p:cTn id="593" dur="2000" fill="hold"/>
                                        <p:tgtEl>
                                          <p:spTgt spid="29"/>
                                        </p:tgtEl>
                                        <p:attrNameLst>
                                          <p:attrName>stroke.on</p:attrName>
                                        </p:attrNameLst>
                                      </p:cBhvr>
                                      <p:to>
                                        <p:strVal val="true"/>
                                      </p:to>
                                    </p:set>
                                  </p:childTnLst>
                                </p:cTn>
                              </p:par>
                              <p:par>
                                <p:cTn id="594" presetID="7" presetClass="emph" presetSubtype="2" fill="hold" nodeType="withEffect">
                                  <p:stCondLst>
                                    <p:cond delay="0"/>
                                  </p:stCondLst>
                                  <p:childTnLst>
                                    <p:animClr clrSpc="rgb" dir="cw">
                                      <p:cBhvr>
                                        <p:cTn id="595" dur="2000" fill="hold"/>
                                        <p:tgtEl>
                                          <p:spTgt spid="30"/>
                                        </p:tgtEl>
                                        <p:attrNameLst>
                                          <p:attrName>stroke.color</p:attrName>
                                        </p:attrNameLst>
                                      </p:cBhvr>
                                      <p:to>
                                        <a:schemeClr val="tx1"/>
                                      </p:to>
                                    </p:animClr>
                                    <p:set>
                                      <p:cBhvr>
                                        <p:cTn id="596" dur="2000" fill="hold"/>
                                        <p:tgtEl>
                                          <p:spTgt spid="30"/>
                                        </p:tgtEl>
                                        <p:attrNameLst>
                                          <p:attrName>stroke.on</p:attrName>
                                        </p:attrNameLst>
                                      </p:cBhvr>
                                      <p:to>
                                        <p:strVal val="true"/>
                                      </p:to>
                                    </p:set>
                                  </p:childTnLst>
                                </p:cTn>
                              </p:par>
                              <p:par>
                                <p:cTn id="597" presetID="7" presetClass="emph" presetSubtype="2" fill="hold" nodeType="withEffect">
                                  <p:stCondLst>
                                    <p:cond delay="0"/>
                                  </p:stCondLst>
                                  <p:childTnLst>
                                    <p:animClr clrSpc="rgb" dir="cw">
                                      <p:cBhvr>
                                        <p:cTn id="598" dur="2000" fill="hold"/>
                                        <p:tgtEl>
                                          <p:spTgt spid="20"/>
                                        </p:tgtEl>
                                        <p:attrNameLst>
                                          <p:attrName>stroke.color</p:attrName>
                                        </p:attrNameLst>
                                      </p:cBhvr>
                                      <p:to>
                                        <a:srgbClr val="9C9C9C"/>
                                      </p:to>
                                    </p:animClr>
                                    <p:set>
                                      <p:cBhvr>
                                        <p:cTn id="599" dur="2000" fill="hold"/>
                                        <p:tgtEl>
                                          <p:spTgt spid="20"/>
                                        </p:tgtEl>
                                        <p:attrNameLst>
                                          <p:attrName>stroke.on</p:attrName>
                                        </p:attrNameLst>
                                      </p:cBhvr>
                                      <p:to>
                                        <p:strVal val="true"/>
                                      </p:to>
                                    </p:set>
                                  </p:childTnLst>
                                </p:cTn>
                              </p:par>
                              <p:par>
                                <p:cTn id="600" presetID="7" presetClass="emph" presetSubtype="2" fill="hold" nodeType="withEffect">
                                  <p:stCondLst>
                                    <p:cond delay="0"/>
                                  </p:stCondLst>
                                  <p:childTnLst>
                                    <p:animClr clrSpc="rgb" dir="cw">
                                      <p:cBhvr>
                                        <p:cTn id="601" dur="2000" fill="hold"/>
                                        <p:tgtEl>
                                          <p:spTgt spid="8"/>
                                        </p:tgtEl>
                                        <p:attrNameLst>
                                          <p:attrName>stroke.color</p:attrName>
                                        </p:attrNameLst>
                                      </p:cBhvr>
                                      <p:to>
                                        <a:srgbClr val="9C9C9C"/>
                                      </p:to>
                                    </p:animClr>
                                    <p:set>
                                      <p:cBhvr>
                                        <p:cTn id="602" dur="2000" fill="hold"/>
                                        <p:tgtEl>
                                          <p:spTgt spid="8"/>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1"/>
                                        </p:tgtEl>
                                        <p:attrNameLst>
                                          <p:attrName>stroke.color</p:attrName>
                                        </p:attrNameLst>
                                      </p:cBhvr>
                                      <p:to>
                                        <a:srgbClr val="9C9C9C"/>
                                      </p:to>
                                    </p:animClr>
                                    <p:set>
                                      <p:cBhvr>
                                        <p:cTn id="605" dur="2000" fill="hold"/>
                                        <p:tgtEl>
                                          <p:spTgt spid="11"/>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9"/>
                                        </p:tgtEl>
                                        <p:attrNameLst>
                                          <p:attrName>stroke.color</p:attrName>
                                        </p:attrNameLst>
                                      </p:cBhvr>
                                      <p:to>
                                        <a:srgbClr val="9C9C9C"/>
                                      </p:to>
                                    </p:animClr>
                                    <p:set>
                                      <p:cBhvr>
                                        <p:cTn id="608" dur="2000" fill="hold"/>
                                        <p:tgtEl>
                                          <p:spTgt spid="9"/>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rgbClr val="9C9C9C"/>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17"/>
                                        </p:tgtEl>
                                        <p:attrNameLst>
                                          <p:attrName>stroke.color</p:attrName>
                                        </p:attrNameLst>
                                      </p:cBhvr>
                                      <p:to>
                                        <a:srgbClr val="9C9C9C"/>
                                      </p:to>
                                    </p:animClr>
                                    <p:set>
                                      <p:cBhvr>
                                        <p:cTn id="614" dur="2000" fill="hold"/>
                                        <p:tgtEl>
                                          <p:spTgt spid="17"/>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14"/>
                                        </p:tgtEl>
                                        <p:attrNameLst>
                                          <p:attrName>stroke.color</p:attrName>
                                        </p:attrNameLst>
                                      </p:cBhvr>
                                      <p:to>
                                        <a:srgbClr val="9C9C9C"/>
                                      </p:to>
                                    </p:animClr>
                                    <p:set>
                                      <p:cBhvr>
                                        <p:cTn id="617" dur="2000" fill="hold"/>
                                        <p:tgtEl>
                                          <p:spTgt spid="14"/>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15"/>
                                        </p:tgtEl>
                                        <p:attrNameLst>
                                          <p:attrName>stroke.color</p:attrName>
                                        </p:attrNameLst>
                                      </p:cBhvr>
                                      <p:to>
                                        <a:srgbClr val="9C9C9C"/>
                                      </p:to>
                                    </p:animClr>
                                    <p:set>
                                      <p:cBhvr>
                                        <p:cTn id="620" dur="2000" fill="hold"/>
                                        <p:tgtEl>
                                          <p:spTgt spid="15"/>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13"/>
                                        </p:tgtEl>
                                        <p:attrNameLst>
                                          <p:attrName>stroke.color</p:attrName>
                                        </p:attrNameLst>
                                      </p:cBhvr>
                                      <p:to>
                                        <a:srgbClr val="9C9C9C"/>
                                      </p:to>
                                    </p:animClr>
                                    <p:set>
                                      <p:cBhvr>
                                        <p:cTn id="623"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a:bodyPr>
          <a:lstStyle/>
          <a:p>
            <a:r>
              <a:rPr lang="en-US" altLang="zh-CN" dirty="0">
                <a:solidFill>
                  <a:srgbClr val="FF0000"/>
                </a:solidFill>
              </a:rPr>
              <a:t>Topological Sort </a:t>
            </a:r>
            <a:r>
              <a:rPr lang="en-GB" altLang="zh-CN" dirty="0">
                <a:solidFill>
                  <a:srgbClr val="FF0000"/>
                </a:solidFill>
              </a:rPr>
              <a:t>Example 3</a:t>
            </a:r>
            <a:endParaRPr lang="en-SE" dirty="0">
              <a:solidFill>
                <a:srgbClr val="FF0000"/>
              </a:solidFill>
            </a:endParaRPr>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358702"/>
            <a:ext cx="8463909" cy="1425714"/>
          </a:xfrm>
        </p:spPr>
        <p:txBody>
          <a:bodyPr>
            <a:normAutofit/>
          </a:bodyPr>
          <a:lstStyle/>
          <a:p>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3887376741"/>
                  </p:ext>
                </p:extLst>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3887376741"/>
                  </p:ext>
                </p:extLst>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667800" y="1762682"/>
            <a:ext cx="774572" cy="369332"/>
          </a:xfrm>
          <a:prstGeom prst="rect">
            <a:avLst/>
          </a:prstGeom>
          <a:noFill/>
        </p:spPr>
        <p:txBody>
          <a:bodyPr wrap="none" rtlCol="0">
            <a:spAutoFit/>
          </a:bodyPr>
          <a:lstStyle/>
          <a:p>
            <a:pPr algn="ctr"/>
            <a:r>
              <a:rPr lang="en-GB" dirty="0"/>
              <a:t>Visit A</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172646" y="1762682"/>
            <a:ext cx="774572" cy="369332"/>
          </a:xfrm>
          <a:prstGeom prst="rect">
            <a:avLst/>
          </a:prstGeom>
          <a:noFill/>
        </p:spPr>
        <p:txBody>
          <a:bodyPr wrap="none" rtlCol="0">
            <a:spAutoFit/>
          </a:bodyPr>
          <a:lstStyle/>
          <a:p>
            <a:pPr algn="ctr"/>
            <a:r>
              <a:rPr lang="en-GB" dirty="0"/>
              <a:t>Visit B</a:t>
            </a:r>
            <a:endParaRPr lang="en-SE" dirty="0"/>
          </a:p>
        </p:txBody>
      </p:sp>
      <mc:AlternateContent xmlns:mc="http://schemas.openxmlformats.org/markup-compatibility/2006" xmlns:a14="http://schemas.microsoft.com/office/drawing/2010/main">
        <mc:Choice Requires="a14">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045407184"/>
                  </p:ext>
                </p:extLst>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Choice>
        <mc:Fallback xmlns="">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045407184"/>
                  </p:ext>
                </p:extLst>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500"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4"/>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173193733"/>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173193733"/>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5"/>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pSp>
        <p:nvGrpSpPr>
          <p:cNvPr id="30" name="Group 7">
            <a:extLst>
              <a:ext uri="{FF2B5EF4-FFF2-40B4-BE49-F238E27FC236}">
                <a16:creationId xmlns:a16="http://schemas.microsoft.com/office/drawing/2014/main" id="{57D02C0D-C602-517F-3ADF-CBE949EF79E2}"/>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4629E9F1-9933-39F4-1139-97268686093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641130D4-47E2-AABF-A45C-75922FFFF2A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3DED49A9-49EA-883F-1F2E-F62931EF5E11}"/>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B7156FFB-520D-FAE2-F989-D0D81CC171AD}"/>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40" name="Arrow: Right 39">
            <a:extLst>
              <a:ext uri="{FF2B5EF4-FFF2-40B4-BE49-F238E27FC236}">
                <a16:creationId xmlns:a16="http://schemas.microsoft.com/office/drawing/2014/main" id="{20636036-41EF-4D87-8347-0D42C822FD78}"/>
              </a:ext>
            </a:extLst>
          </p:cNvPr>
          <p:cNvSpPr/>
          <p:nvPr/>
        </p:nvSpPr>
        <p:spPr>
          <a:xfrm>
            <a:off x="6643041" y="2092413"/>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1" name="TextBox 40">
            <a:extLst>
              <a:ext uri="{FF2B5EF4-FFF2-40B4-BE49-F238E27FC236}">
                <a16:creationId xmlns:a16="http://schemas.microsoft.com/office/drawing/2014/main" id="{9115CA80-CD91-4DEA-9D78-8D45FA5AE420}"/>
              </a:ext>
            </a:extLst>
          </p:cNvPr>
          <p:cNvSpPr txBox="1"/>
          <p:nvPr/>
        </p:nvSpPr>
        <p:spPr>
          <a:xfrm>
            <a:off x="6642174" y="1790355"/>
            <a:ext cx="774572"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C90D678B-7538-4FA8-95C5-3F9F67C55EEE}"/>
                  </a:ext>
                </a:extLst>
              </p:cNvPr>
              <p:cNvGraphicFramePr>
                <a:graphicFrameLocks/>
              </p:cNvGraphicFramePr>
              <p:nvPr>
                <p:extLst>
                  <p:ext uri="{D42A27DB-BD31-4B8C-83A1-F6EECF244321}">
                    <p14:modId xmlns:p14="http://schemas.microsoft.com/office/powerpoint/2010/main" val="257845307"/>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42" name="Content Placeholder 4">
                <a:extLst>
                  <a:ext uri="{FF2B5EF4-FFF2-40B4-BE49-F238E27FC236}">
                    <a16:creationId xmlns:a16="http://schemas.microsoft.com/office/drawing/2014/main" id="{C90D678B-7538-4FA8-95C5-3F9F67C55EEE}"/>
                  </a:ext>
                </a:extLst>
              </p:cNvPr>
              <p:cNvGraphicFramePr>
                <a:graphicFrameLocks/>
              </p:cNvGraphicFramePr>
              <p:nvPr>
                <p:extLst>
                  <p:ext uri="{D42A27DB-BD31-4B8C-83A1-F6EECF244321}">
                    <p14:modId xmlns:p14="http://schemas.microsoft.com/office/powerpoint/2010/main" val="257845307"/>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6"/>
                          <a:stretch>
                            <a:fillRect l="-102532" t="-508197" r="-110127" b="-24590"/>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aphicFrame>
        <p:nvGraphicFramePr>
          <p:cNvPr id="43" name="Content Placeholder 4">
            <a:extLst>
              <a:ext uri="{FF2B5EF4-FFF2-40B4-BE49-F238E27FC236}">
                <a16:creationId xmlns:a16="http://schemas.microsoft.com/office/drawing/2014/main" id="{45ECF364-6CFB-49D8-A343-88C93FDC347F}"/>
              </a:ext>
            </a:extLst>
          </p:cNvPr>
          <p:cNvGraphicFramePr>
            <a:graphicFrameLocks/>
          </p:cNvGraphicFramePr>
          <p:nvPr/>
        </p:nvGraphicFramePr>
        <p:xfrm>
          <a:off x="123635" y="3957838"/>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-9</a:t>
                      </a:r>
                      <a:endParaRPr lang="en-SE" dirty="0">
                        <a:solidFill>
                          <a:srgbClr val="FF0000"/>
                        </a:solidFill>
                      </a:endParaRPr>
                    </a:p>
                  </a:txBody>
                  <a:tcPr/>
                </a:tc>
                <a:tc>
                  <a:txBody>
                    <a:bodyPr/>
                    <a:lstStyle/>
                    <a:p>
                      <a:pPr algn="ctr"/>
                      <a:r>
                        <a:rPr lang="en-US"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767273385"/>
                  </a:ext>
                </a:extLst>
              </a:tr>
            </a:tbl>
          </a:graphicData>
        </a:graphic>
      </p:graphicFrame>
      <p:sp>
        <p:nvSpPr>
          <p:cNvPr id="44" name="Arrow: Right 43">
            <a:extLst>
              <a:ext uri="{FF2B5EF4-FFF2-40B4-BE49-F238E27FC236}">
                <a16:creationId xmlns:a16="http://schemas.microsoft.com/office/drawing/2014/main" id="{F9A69A75-77F1-43C1-A6B8-0ADC4966EFFA}"/>
              </a:ext>
            </a:extLst>
          </p:cNvPr>
          <p:cNvSpPr/>
          <p:nvPr/>
        </p:nvSpPr>
        <p:spPr>
          <a:xfrm rot="10511321">
            <a:off x="1664259" y="3643295"/>
            <a:ext cx="5879775" cy="315618"/>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B4F80426-0DB6-4809-8A30-EFF4628CEFC8}"/>
              </a:ext>
            </a:extLst>
          </p:cNvPr>
          <p:cNvSpPr txBox="1"/>
          <p:nvPr/>
        </p:nvSpPr>
        <p:spPr>
          <a:xfrm>
            <a:off x="4263659" y="3420395"/>
            <a:ext cx="784190" cy="369332"/>
          </a:xfrm>
          <a:prstGeom prst="rect">
            <a:avLst/>
          </a:prstGeom>
          <a:noFill/>
        </p:spPr>
        <p:txBody>
          <a:bodyPr wrap="none" rtlCol="0">
            <a:spAutoFit/>
          </a:bodyPr>
          <a:lstStyle/>
          <a:p>
            <a:pPr algn="ctr"/>
            <a:r>
              <a:rPr lang="en-GB" dirty="0"/>
              <a:t>Visit D</a:t>
            </a:r>
            <a:endParaRPr lang="en-SE" dirty="0"/>
          </a:p>
        </p:txBody>
      </p:sp>
      <p:graphicFrame>
        <p:nvGraphicFramePr>
          <p:cNvPr id="46" name="Content Placeholder 4">
            <a:extLst>
              <a:ext uri="{FF2B5EF4-FFF2-40B4-BE49-F238E27FC236}">
                <a16:creationId xmlns:a16="http://schemas.microsoft.com/office/drawing/2014/main" id="{A05C4064-79A7-4629-B918-07B00645EBE1}"/>
              </a:ext>
            </a:extLst>
          </p:cNvPr>
          <p:cNvGraphicFramePr>
            <a:graphicFrameLocks/>
          </p:cNvGraphicFramePr>
          <p:nvPr/>
        </p:nvGraphicFramePr>
        <p:xfrm>
          <a:off x="2671388" y="399761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solidFill>
                            <a:schemeClr val="tx1"/>
                          </a:solidFill>
                        </a:rPr>
                        <a:t>E</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-9</a:t>
                      </a:r>
                      <a:endParaRPr lang="en-SE" dirty="0">
                        <a:solidFill>
                          <a:schemeClr val="tx1"/>
                        </a:solidFill>
                      </a:endParaRPr>
                    </a:p>
                  </a:txBody>
                  <a:tcPr/>
                </a:tc>
                <a:tc>
                  <a:txBody>
                    <a:bodyPr/>
                    <a:lstStyle/>
                    <a:p>
                      <a:pPr algn="ctr"/>
                      <a:r>
                        <a:rPr lang="en-US"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47" name="Arrow: Right 46">
            <a:extLst>
              <a:ext uri="{FF2B5EF4-FFF2-40B4-BE49-F238E27FC236}">
                <a16:creationId xmlns:a16="http://schemas.microsoft.com/office/drawing/2014/main" id="{15855524-7323-43E0-8194-4A76CD3E472E}"/>
              </a:ext>
            </a:extLst>
          </p:cNvPr>
          <p:cNvSpPr/>
          <p:nvPr/>
        </p:nvSpPr>
        <p:spPr>
          <a:xfrm>
            <a:off x="1687099" y="474178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6A65E654-6A8F-40C2-8E6D-E8BB0CA0292C}"/>
              </a:ext>
            </a:extLst>
          </p:cNvPr>
          <p:cNvSpPr txBox="1"/>
          <p:nvPr/>
        </p:nvSpPr>
        <p:spPr>
          <a:xfrm>
            <a:off x="1667800" y="4439726"/>
            <a:ext cx="774572" cy="369332"/>
          </a:xfrm>
          <a:prstGeom prst="rect">
            <a:avLst/>
          </a:prstGeom>
          <a:noFill/>
        </p:spPr>
        <p:txBody>
          <a:bodyPr wrap="none" rtlCol="0">
            <a:spAutoFit/>
          </a:bodyPr>
          <a:lstStyle/>
          <a:p>
            <a:pPr algn="ctr"/>
            <a:r>
              <a:rPr lang="en-GB" dirty="0"/>
              <a:t>Visit E</a:t>
            </a:r>
            <a:endParaRPr lang="en-SE" dirty="0"/>
          </a:p>
        </p:txBody>
      </p:sp>
      <p:sp>
        <p:nvSpPr>
          <p:cNvPr id="36" name="object 5">
            <a:extLst>
              <a:ext uri="{FF2B5EF4-FFF2-40B4-BE49-F238E27FC236}">
                <a16:creationId xmlns:a16="http://schemas.microsoft.com/office/drawing/2014/main" id="{FA1A040A-90E2-D6EB-E4AB-4BE151FECDB9}"/>
              </a:ext>
            </a:extLst>
          </p:cNvPr>
          <p:cNvSpPr txBox="1"/>
          <p:nvPr/>
        </p:nvSpPr>
        <p:spPr>
          <a:xfrm>
            <a:off x="465637" y="6386981"/>
            <a:ext cx="370787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lang="en-GB" sz="1800" dirty="0"/>
              <a:t>Consider topological order ABCDE</a:t>
            </a:r>
            <a:endParaRPr sz="1800" dirty="0"/>
          </a:p>
        </p:txBody>
      </p:sp>
    </p:spTree>
    <p:extLst>
      <p:ext uri="{BB962C8B-B14F-4D97-AF65-F5344CB8AC3E}">
        <p14:creationId xmlns:p14="http://schemas.microsoft.com/office/powerpoint/2010/main" val="259988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33C11-5010-AAB6-B65D-157024247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852EC-69DF-15CA-DAFD-9293DCE71C6E}"/>
              </a:ext>
            </a:extLst>
          </p:cNvPr>
          <p:cNvSpPr>
            <a:spLocks noGrp="1"/>
          </p:cNvSpPr>
          <p:nvPr>
            <p:ph type="title"/>
          </p:nvPr>
        </p:nvSpPr>
        <p:spPr>
          <a:xfrm>
            <a:off x="467055" y="31168"/>
            <a:ext cx="8229600" cy="1143000"/>
          </a:xfrm>
        </p:spPr>
        <p:txBody>
          <a:bodyPr>
            <a:normAutofit/>
          </a:bodyPr>
          <a:lstStyle/>
          <a:p>
            <a:r>
              <a:rPr lang="en-US" altLang="zh-CN" dirty="0">
                <a:solidFill>
                  <a:srgbClr val="FF0000"/>
                </a:solidFill>
              </a:rPr>
              <a:t>Topological Sort </a:t>
            </a:r>
            <a:r>
              <a:rPr lang="en-GB" altLang="zh-CN" dirty="0">
                <a:solidFill>
                  <a:srgbClr val="FF0000"/>
                </a:solidFill>
              </a:rPr>
              <a:t>Example 3</a:t>
            </a:r>
            <a:endParaRPr lang="en-SE" dirty="0">
              <a:solidFill>
                <a:srgbClr val="FF0000"/>
              </a:solidFill>
            </a:endParaRPr>
          </a:p>
        </p:txBody>
      </p:sp>
      <p:sp>
        <p:nvSpPr>
          <p:cNvPr id="3" name="Content Placeholder 2">
            <a:extLst>
              <a:ext uri="{FF2B5EF4-FFF2-40B4-BE49-F238E27FC236}">
                <a16:creationId xmlns:a16="http://schemas.microsoft.com/office/drawing/2014/main" id="{8CCF917F-60A5-BE84-6447-7CA39A70C5BC}"/>
              </a:ext>
            </a:extLst>
          </p:cNvPr>
          <p:cNvSpPr>
            <a:spLocks noGrp="1"/>
          </p:cNvSpPr>
          <p:nvPr>
            <p:ph idx="1"/>
          </p:nvPr>
        </p:nvSpPr>
        <p:spPr>
          <a:xfrm>
            <a:off x="222890" y="1358702"/>
            <a:ext cx="8463909" cy="1425714"/>
          </a:xfrm>
        </p:spPr>
        <p:txBody>
          <a:bodyPr>
            <a:normAutofit/>
          </a:bodyPr>
          <a:lstStyle/>
          <a:p>
            <a:endParaRPr lang="en-SE" dirty="0"/>
          </a:p>
        </p:txBody>
      </p:sp>
      <p:grpSp>
        <p:nvGrpSpPr>
          <p:cNvPr id="4" name="Group 4">
            <a:extLst>
              <a:ext uri="{FF2B5EF4-FFF2-40B4-BE49-F238E27FC236}">
                <a16:creationId xmlns:a16="http://schemas.microsoft.com/office/drawing/2014/main" id="{353BCC56-4E45-32C4-D802-DA116DBF3E6F}"/>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751965C9-FC6D-49B8-BAEF-D4284A31E28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464011DC-D533-F4D6-89DC-69F115026D0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59660E01-AFAD-36FA-1138-C2B1A711FDFD}"/>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D9AE8ABE-369B-C1FC-9377-BF69F7DB683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546BC90D-3088-43D8-C482-D054E8113CF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BD130E1F-2774-07DC-DCFE-AFB9FA8F2C76}"/>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160C857E-793D-16BB-EDCA-730877C5124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07C19B5E-9DCD-794B-F62C-D2371F52BDF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B5C45A3E-0BC9-24D7-E20B-BECB6E0CA4F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60C215EB-E943-475F-47CB-A8146EB85205}"/>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4E84A7B8-E183-D732-375F-847B0F6607D5}"/>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8268B542-FDE0-7F3F-37F5-676A9D808636}"/>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3E16E587-70AC-B55E-DBD8-4366E7386250}"/>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94F459F0-E2B9-1A99-C235-18ED0A73FD8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722B00AC-3C05-6393-40C5-8C6D3FEC296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BFBA6846-A9C3-4353-6FFA-0BB0925006CB}"/>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944B1584-5B59-31CF-714A-75F16B25014F}"/>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BB638846-53C5-C5DC-28E2-91EEEC24316E}"/>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FFECBFE4-7B4D-59D8-D0AC-56F069B29817}"/>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65B656A-4ADF-CD6F-4A0A-DD5A963C918C}"/>
                  </a:ext>
                </a:extLst>
              </p:cNvPr>
              <p:cNvGraphicFramePr>
                <a:graphicFrameLocks/>
              </p:cNvGraphicFramePr>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65B656A-4ADF-CD6F-4A0A-DD5A963C918C}"/>
                  </a:ext>
                </a:extLst>
              </p:cNvPr>
              <p:cNvGraphicFramePr>
                <a:graphicFrameLocks/>
              </p:cNvGraphicFramePr>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9827B119-FA8B-76A2-1936-6EF48B4B4D84}"/>
              </a:ext>
            </a:extLst>
          </p:cNvPr>
          <p:cNvSpPr/>
          <p:nvPr/>
        </p:nvSpPr>
        <p:spPr>
          <a:xfrm>
            <a:off x="1687099"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EEA0C19E-8859-9D83-76D6-30953EB4CF23}"/>
              </a:ext>
            </a:extLst>
          </p:cNvPr>
          <p:cNvSpPr txBox="1"/>
          <p:nvPr/>
        </p:nvSpPr>
        <p:spPr>
          <a:xfrm>
            <a:off x="1667800" y="1762682"/>
            <a:ext cx="774572" cy="369332"/>
          </a:xfrm>
          <a:prstGeom prst="rect">
            <a:avLst/>
          </a:prstGeom>
          <a:noFill/>
        </p:spPr>
        <p:txBody>
          <a:bodyPr wrap="none" rtlCol="0">
            <a:spAutoFit/>
          </a:bodyPr>
          <a:lstStyle/>
          <a:p>
            <a:pPr algn="ctr"/>
            <a:r>
              <a:rPr lang="en-GB" dirty="0"/>
              <a:t>Visit A</a:t>
            </a:r>
            <a:endParaRPr lang="en-SE" dirty="0"/>
          </a:p>
        </p:txBody>
      </p:sp>
      <p:sp>
        <p:nvSpPr>
          <p:cNvPr id="27" name="Arrow: Right 26">
            <a:extLst>
              <a:ext uri="{FF2B5EF4-FFF2-40B4-BE49-F238E27FC236}">
                <a16:creationId xmlns:a16="http://schemas.microsoft.com/office/drawing/2014/main" id="{E7B85C4E-F817-0B16-41B8-18DD6E91C5E0}"/>
              </a:ext>
            </a:extLst>
          </p:cNvPr>
          <p:cNvSpPr/>
          <p:nvPr/>
        </p:nvSpPr>
        <p:spPr>
          <a:xfrm>
            <a:off x="4173513"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B9BF3147-E4AF-2987-FAE7-B2ABDCC9B120}"/>
              </a:ext>
            </a:extLst>
          </p:cNvPr>
          <p:cNvSpPr txBox="1"/>
          <p:nvPr/>
        </p:nvSpPr>
        <p:spPr>
          <a:xfrm>
            <a:off x="4172646" y="1762682"/>
            <a:ext cx="774572"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29" name="Content Placeholder 4">
                <a:extLst>
                  <a:ext uri="{FF2B5EF4-FFF2-40B4-BE49-F238E27FC236}">
                    <a16:creationId xmlns:a16="http://schemas.microsoft.com/office/drawing/2014/main" id="{3027AB59-3065-59BF-487D-C4D7BD58B83D}"/>
                  </a:ext>
                </a:extLst>
              </p:cNvPr>
              <p:cNvGraphicFramePr>
                <a:graphicFrameLocks/>
              </p:cNvGraphicFramePr>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Choice>
        <mc:Fallback xmlns="">
          <p:graphicFrame>
            <p:nvGraphicFramePr>
              <p:cNvPr id="29" name="Content Placeholder 4">
                <a:extLst>
                  <a:ext uri="{FF2B5EF4-FFF2-40B4-BE49-F238E27FC236}">
                    <a16:creationId xmlns:a16="http://schemas.microsoft.com/office/drawing/2014/main" id="{3027AB59-3065-59BF-487D-C4D7BD58B83D}"/>
                  </a:ext>
                </a:extLst>
              </p:cNvPr>
              <p:cNvGraphicFramePr>
                <a:graphicFrameLocks/>
              </p:cNvGraphicFramePr>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500"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4"/>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Content Placeholder 4">
                <a:extLst>
                  <a:ext uri="{FF2B5EF4-FFF2-40B4-BE49-F238E27FC236}">
                    <a16:creationId xmlns:a16="http://schemas.microsoft.com/office/drawing/2014/main" id="{A1B213F5-8073-6685-E3C3-6C8740168230}"/>
                  </a:ext>
                </a:extLst>
              </p:cNvPr>
              <p:cNvGraphicFramePr>
                <a:graphicFrameLocks/>
              </p:cNvGraphicFramePr>
              <p:nvPr>
                <p:extLst>
                  <p:ext uri="{D42A27DB-BD31-4B8C-83A1-F6EECF244321}">
                    <p14:modId xmlns:p14="http://schemas.microsoft.com/office/powerpoint/2010/main" val="2866220894"/>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38" name="Content Placeholder 4">
                <a:extLst>
                  <a:ext uri="{FF2B5EF4-FFF2-40B4-BE49-F238E27FC236}">
                    <a16:creationId xmlns:a16="http://schemas.microsoft.com/office/drawing/2014/main" id="{A1B213F5-8073-6685-E3C3-6C8740168230}"/>
                  </a:ext>
                </a:extLst>
              </p:cNvPr>
              <p:cNvGraphicFramePr>
                <a:graphicFrameLocks/>
              </p:cNvGraphicFramePr>
              <p:nvPr>
                <p:extLst>
                  <p:ext uri="{D42A27DB-BD31-4B8C-83A1-F6EECF244321}">
                    <p14:modId xmlns:p14="http://schemas.microsoft.com/office/powerpoint/2010/main" val="2866220894"/>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5"/>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pSp>
        <p:nvGrpSpPr>
          <p:cNvPr id="30" name="Group 7">
            <a:extLst>
              <a:ext uri="{FF2B5EF4-FFF2-40B4-BE49-F238E27FC236}">
                <a16:creationId xmlns:a16="http://schemas.microsoft.com/office/drawing/2014/main" id="{41D9B1DB-1E28-9D22-5B5E-BDDB344A1959}"/>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697A80BC-4D20-8E77-4CFC-13E54056521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AE69BCDD-D969-D4C7-3AC8-7FDD9BC73D5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EBB5D37B-FDF6-DB05-DB72-05A09049C742}"/>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4877B128-DA0B-92E0-B404-7BEE2806370A}"/>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40" name="Arrow: Right 39">
            <a:extLst>
              <a:ext uri="{FF2B5EF4-FFF2-40B4-BE49-F238E27FC236}">
                <a16:creationId xmlns:a16="http://schemas.microsoft.com/office/drawing/2014/main" id="{F2BDBDA7-AB11-EA84-C22F-35BE78316B7C}"/>
              </a:ext>
            </a:extLst>
          </p:cNvPr>
          <p:cNvSpPr/>
          <p:nvPr/>
        </p:nvSpPr>
        <p:spPr>
          <a:xfrm>
            <a:off x="6643041" y="2092413"/>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1" name="TextBox 40">
            <a:extLst>
              <a:ext uri="{FF2B5EF4-FFF2-40B4-BE49-F238E27FC236}">
                <a16:creationId xmlns:a16="http://schemas.microsoft.com/office/drawing/2014/main" id="{42AF7ABC-13DC-4140-5A2F-EEB4C908B988}"/>
              </a:ext>
            </a:extLst>
          </p:cNvPr>
          <p:cNvSpPr txBox="1"/>
          <p:nvPr/>
        </p:nvSpPr>
        <p:spPr>
          <a:xfrm>
            <a:off x="6642174" y="1790355"/>
            <a:ext cx="774572" cy="369332"/>
          </a:xfrm>
          <a:prstGeom prst="rect">
            <a:avLst/>
          </a:prstGeom>
          <a:noFill/>
        </p:spPr>
        <p:txBody>
          <a:bodyPr wrap="none" rtlCol="0">
            <a:spAutoFit/>
          </a:bodyPr>
          <a:lstStyle/>
          <a:p>
            <a:pPr algn="ctr"/>
            <a:r>
              <a:rPr lang="en-GB" dirty="0"/>
              <a:t>Visit B</a:t>
            </a:r>
            <a:endParaRPr lang="en-SE" dirty="0"/>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C834422B-7CE2-3496-F33D-52DA6B1568A3}"/>
                  </a:ext>
                </a:extLst>
              </p:cNvPr>
              <p:cNvGraphicFramePr>
                <a:graphicFrameLocks/>
              </p:cNvGraphicFramePr>
              <p:nvPr>
                <p:extLst>
                  <p:ext uri="{D42A27DB-BD31-4B8C-83A1-F6EECF244321}">
                    <p14:modId xmlns:p14="http://schemas.microsoft.com/office/powerpoint/2010/main" val="477050411"/>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42" name="Content Placeholder 4">
                <a:extLst>
                  <a:ext uri="{FF2B5EF4-FFF2-40B4-BE49-F238E27FC236}">
                    <a16:creationId xmlns:a16="http://schemas.microsoft.com/office/drawing/2014/main" id="{C834422B-7CE2-3496-F33D-52DA6B1568A3}"/>
                  </a:ext>
                </a:extLst>
              </p:cNvPr>
              <p:cNvGraphicFramePr>
                <a:graphicFrameLocks/>
              </p:cNvGraphicFramePr>
              <p:nvPr>
                <p:extLst>
                  <p:ext uri="{D42A27DB-BD31-4B8C-83A1-F6EECF244321}">
                    <p14:modId xmlns:p14="http://schemas.microsoft.com/office/powerpoint/2010/main" val="477050411"/>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6"/>
                          <a:stretch>
                            <a:fillRect l="-102532" t="-508197" r="-110127" b="-24590"/>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aphicFrame>
        <p:nvGraphicFramePr>
          <p:cNvPr id="43" name="Content Placeholder 4">
            <a:extLst>
              <a:ext uri="{FF2B5EF4-FFF2-40B4-BE49-F238E27FC236}">
                <a16:creationId xmlns:a16="http://schemas.microsoft.com/office/drawing/2014/main" id="{0216995B-EDE2-4BB8-9B7A-74A7863FBFB5}"/>
              </a:ext>
            </a:extLst>
          </p:cNvPr>
          <p:cNvGraphicFramePr>
            <a:graphicFrameLocks/>
          </p:cNvGraphicFramePr>
          <p:nvPr/>
        </p:nvGraphicFramePr>
        <p:xfrm>
          <a:off x="123635" y="3957838"/>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-9</a:t>
                      </a:r>
                      <a:endParaRPr lang="en-SE" dirty="0">
                        <a:solidFill>
                          <a:srgbClr val="FF0000"/>
                        </a:solidFill>
                      </a:endParaRPr>
                    </a:p>
                  </a:txBody>
                  <a:tcPr/>
                </a:tc>
                <a:tc>
                  <a:txBody>
                    <a:bodyPr/>
                    <a:lstStyle/>
                    <a:p>
                      <a:pPr algn="ctr"/>
                      <a:r>
                        <a:rPr lang="en-US"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767273385"/>
                  </a:ext>
                </a:extLst>
              </a:tr>
            </a:tbl>
          </a:graphicData>
        </a:graphic>
      </p:graphicFrame>
      <p:sp>
        <p:nvSpPr>
          <p:cNvPr id="44" name="Arrow: Right 43">
            <a:extLst>
              <a:ext uri="{FF2B5EF4-FFF2-40B4-BE49-F238E27FC236}">
                <a16:creationId xmlns:a16="http://schemas.microsoft.com/office/drawing/2014/main" id="{3E2414F2-8691-D1E3-61BC-5E269442EBE0}"/>
              </a:ext>
            </a:extLst>
          </p:cNvPr>
          <p:cNvSpPr/>
          <p:nvPr/>
        </p:nvSpPr>
        <p:spPr>
          <a:xfrm rot="10511321">
            <a:off x="1664259" y="3643295"/>
            <a:ext cx="5879775" cy="315618"/>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C9BA7DD7-75FA-886C-A278-8BFA51B8861E}"/>
              </a:ext>
            </a:extLst>
          </p:cNvPr>
          <p:cNvSpPr txBox="1"/>
          <p:nvPr/>
        </p:nvSpPr>
        <p:spPr>
          <a:xfrm>
            <a:off x="4263659" y="3420395"/>
            <a:ext cx="784190" cy="369332"/>
          </a:xfrm>
          <a:prstGeom prst="rect">
            <a:avLst/>
          </a:prstGeom>
          <a:noFill/>
        </p:spPr>
        <p:txBody>
          <a:bodyPr wrap="none" rtlCol="0">
            <a:spAutoFit/>
          </a:bodyPr>
          <a:lstStyle/>
          <a:p>
            <a:pPr algn="ctr"/>
            <a:r>
              <a:rPr lang="en-GB" dirty="0"/>
              <a:t>Visit D</a:t>
            </a:r>
            <a:endParaRPr lang="en-SE" dirty="0"/>
          </a:p>
        </p:txBody>
      </p:sp>
      <p:graphicFrame>
        <p:nvGraphicFramePr>
          <p:cNvPr id="46" name="Content Placeholder 4">
            <a:extLst>
              <a:ext uri="{FF2B5EF4-FFF2-40B4-BE49-F238E27FC236}">
                <a16:creationId xmlns:a16="http://schemas.microsoft.com/office/drawing/2014/main" id="{409B8920-93CE-0535-8BAA-FDEF8602013F}"/>
              </a:ext>
            </a:extLst>
          </p:cNvPr>
          <p:cNvGraphicFramePr>
            <a:graphicFrameLocks/>
          </p:cNvGraphicFramePr>
          <p:nvPr/>
        </p:nvGraphicFramePr>
        <p:xfrm>
          <a:off x="2671388" y="399761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solidFill>
                            <a:schemeClr val="tx1"/>
                          </a:solidFill>
                        </a:rPr>
                        <a:t>E</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-9</a:t>
                      </a:r>
                      <a:endParaRPr lang="en-SE" dirty="0">
                        <a:solidFill>
                          <a:schemeClr val="tx1"/>
                        </a:solidFill>
                      </a:endParaRPr>
                    </a:p>
                  </a:txBody>
                  <a:tcPr/>
                </a:tc>
                <a:tc>
                  <a:txBody>
                    <a:bodyPr/>
                    <a:lstStyle/>
                    <a:p>
                      <a:pPr algn="ctr"/>
                      <a:r>
                        <a:rPr lang="en-US"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47" name="Arrow: Right 46">
            <a:extLst>
              <a:ext uri="{FF2B5EF4-FFF2-40B4-BE49-F238E27FC236}">
                <a16:creationId xmlns:a16="http://schemas.microsoft.com/office/drawing/2014/main" id="{D33CA7E4-EF00-1C90-DD44-5BFCE4C0DEAE}"/>
              </a:ext>
            </a:extLst>
          </p:cNvPr>
          <p:cNvSpPr/>
          <p:nvPr/>
        </p:nvSpPr>
        <p:spPr>
          <a:xfrm>
            <a:off x="1687099" y="474178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871D9562-A956-B3EA-73E3-1274279318B5}"/>
              </a:ext>
            </a:extLst>
          </p:cNvPr>
          <p:cNvSpPr txBox="1"/>
          <p:nvPr/>
        </p:nvSpPr>
        <p:spPr>
          <a:xfrm>
            <a:off x="1667800" y="4439726"/>
            <a:ext cx="774572" cy="369332"/>
          </a:xfrm>
          <a:prstGeom prst="rect">
            <a:avLst/>
          </a:prstGeom>
          <a:noFill/>
        </p:spPr>
        <p:txBody>
          <a:bodyPr wrap="none" rtlCol="0">
            <a:spAutoFit/>
          </a:bodyPr>
          <a:lstStyle/>
          <a:p>
            <a:pPr algn="ctr"/>
            <a:r>
              <a:rPr lang="en-GB" dirty="0"/>
              <a:t>Visit E</a:t>
            </a:r>
            <a:endParaRPr lang="en-SE" dirty="0"/>
          </a:p>
        </p:txBody>
      </p:sp>
      <p:sp>
        <p:nvSpPr>
          <p:cNvPr id="35" name="object 5">
            <a:extLst>
              <a:ext uri="{FF2B5EF4-FFF2-40B4-BE49-F238E27FC236}">
                <a16:creationId xmlns:a16="http://schemas.microsoft.com/office/drawing/2014/main" id="{F844A68B-86BE-0590-CEDB-F8F66F14F09F}"/>
              </a:ext>
            </a:extLst>
          </p:cNvPr>
          <p:cNvSpPr txBox="1"/>
          <p:nvPr/>
        </p:nvSpPr>
        <p:spPr>
          <a:xfrm>
            <a:off x="465637" y="6386981"/>
            <a:ext cx="370787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lang="en-GB" sz="1800" dirty="0"/>
              <a:t>Consider topological order ACBDE</a:t>
            </a:r>
            <a:endParaRPr sz="1800" dirty="0"/>
          </a:p>
        </p:txBody>
      </p:sp>
    </p:spTree>
    <p:extLst>
      <p:ext uri="{BB962C8B-B14F-4D97-AF65-F5344CB8AC3E}">
        <p14:creationId xmlns:p14="http://schemas.microsoft.com/office/powerpoint/2010/main" val="221815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664D-E3CB-B840-9B76-691851A11950}"/>
              </a:ext>
            </a:extLst>
          </p:cNvPr>
          <p:cNvSpPr>
            <a:spLocks noGrp="1"/>
          </p:cNvSpPr>
          <p:nvPr>
            <p:ph type="title"/>
          </p:nvPr>
        </p:nvSpPr>
        <p:spPr/>
        <p:txBody>
          <a:bodyPr/>
          <a:lstStyle/>
          <a:p>
            <a:r>
              <a:rPr lang="en-US" altLang="zh-CN" dirty="0"/>
              <a:t>Longest</a:t>
            </a:r>
            <a:r>
              <a:rPr lang="zh-CN" altLang="en-US" dirty="0"/>
              <a:t> </a:t>
            </a:r>
            <a:r>
              <a:rPr lang="en-US" altLang="zh-CN" dirty="0"/>
              <a:t>Paths in Edge-weighted DAG</a:t>
            </a:r>
            <a:endParaRPr lang="en-US" dirty="0"/>
          </a:p>
        </p:txBody>
      </p:sp>
      <p:sp>
        <p:nvSpPr>
          <p:cNvPr id="4" name="object 2">
            <a:extLst>
              <a:ext uri="{FF2B5EF4-FFF2-40B4-BE49-F238E27FC236}">
                <a16:creationId xmlns:a16="http://schemas.microsoft.com/office/drawing/2014/main" id="{9C5D6406-158D-4241-82BE-99C22E5AE553}"/>
              </a:ext>
            </a:extLst>
          </p:cNvPr>
          <p:cNvSpPr txBox="1"/>
          <p:nvPr/>
        </p:nvSpPr>
        <p:spPr>
          <a:xfrm>
            <a:off x="761492" y="1414645"/>
            <a:ext cx="6619577" cy="1347845"/>
          </a:xfrm>
          <a:prstGeom prst="rect">
            <a:avLst/>
          </a:prstGeom>
        </p:spPr>
        <p:txBody>
          <a:bodyPr vert="horz" wrap="square" lIns="0" tIns="8930" rIns="0" bIns="0" rtlCol="0">
            <a:spAutoFit/>
          </a:bodyPr>
          <a:lstStyle/>
          <a:p>
            <a:pPr marL="8929">
              <a:spcBef>
                <a:spcPts val="300"/>
              </a:spcBef>
              <a:spcAft>
                <a:spcPts val="300"/>
              </a:spcAft>
            </a:pPr>
            <a:r>
              <a:rPr dirty="0">
                <a:solidFill>
                  <a:srgbClr val="005493"/>
                </a:solidFill>
                <a:latin typeface="Times New Roman" panose="02020603050405020304" pitchFamily="18" charset="0"/>
                <a:cs typeface="Times New Roman" panose="02020603050405020304" pitchFamily="18" charset="0"/>
              </a:rPr>
              <a:t>Formulate</a:t>
            </a:r>
            <a:r>
              <a:rPr spc="53" dirty="0">
                <a:solidFill>
                  <a:srgbClr val="005493"/>
                </a:solidFill>
                <a:latin typeface="Times New Roman" panose="02020603050405020304" pitchFamily="18" charset="0"/>
                <a:cs typeface="Times New Roman" panose="02020603050405020304" pitchFamily="18" charset="0"/>
              </a:rPr>
              <a:t> </a:t>
            </a:r>
            <a:r>
              <a:rPr dirty="0">
                <a:solidFill>
                  <a:srgbClr val="005493"/>
                </a:solidFill>
                <a:latin typeface="Times New Roman" panose="02020603050405020304" pitchFamily="18" charset="0"/>
                <a:cs typeface="Times New Roman" panose="02020603050405020304" pitchFamily="18" charset="0"/>
              </a:rPr>
              <a:t>as a shortest paths problem in edge-weighted DAGs.</a:t>
            </a:r>
          </a:p>
          <a:p>
            <a:pPr marL="285750" indent="-285750">
              <a:spcBef>
                <a:spcPts val="300"/>
              </a:spcBef>
              <a:spcAft>
                <a:spcPts val="300"/>
              </a:spcAft>
              <a:buClr>
                <a:schemeClr val="accent6"/>
              </a:buClr>
              <a:buFont typeface="Wingdings" pitchFamily="2" charset="2"/>
              <a:buChar char="§"/>
            </a:pPr>
            <a:r>
              <a:rPr kern="0" dirty="0">
                <a:latin typeface="Times New Roman" panose="02020603050405020304" pitchFamily="18" charset="0"/>
                <a:cs typeface="Times New Roman" panose="02020603050405020304" pitchFamily="18" charset="0"/>
              </a:rPr>
              <a:t>Negate all weights.</a:t>
            </a:r>
            <a:endParaRPr lang="en-US" kern="0" dirty="0">
              <a:latin typeface="Times New Roman" panose="02020603050405020304" pitchFamily="18" charset="0"/>
              <a:cs typeface="Times New Roman" panose="02020603050405020304" pitchFamily="18" charset="0"/>
            </a:endParaRP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Find shortest paths.</a:t>
            </a: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Negate weights in result.</a:t>
            </a:r>
            <a:endParaRPr kern="0" dirty="0">
              <a:latin typeface="Times New Roman" panose="02020603050405020304" pitchFamily="18" charset="0"/>
              <a:cs typeface="Times New Roman" panose="02020603050405020304" pitchFamily="18" charset="0"/>
            </a:endParaRPr>
          </a:p>
        </p:txBody>
      </p:sp>
      <p:sp>
        <p:nvSpPr>
          <p:cNvPr id="7" name="object 5">
            <a:extLst>
              <a:ext uri="{FF2B5EF4-FFF2-40B4-BE49-F238E27FC236}">
                <a16:creationId xmlns:a16="http://schemas.microsoft.com/office/drawing/2014/main" id="{B27704AA-5AEE-FA46-8743-670150606AAE}"/>
              </a:ext>
            </a:extLst>
          </p:cNvPr>
          <p:cNvSpPr txBox="1"/>
          <p:nvPr/>
        </p:nvSpPr>
        <p:spPr>
          <a:xfrm>
            <a:off x="609720" y="5842431"/>
            <a:ext cx="8229600" cy="90794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sz="1600" dirty="0"/>
              <a:t>Topological sort algorithm </a:t>
            </a:r>
            <a:r>
              <a:rPr lang="en-GB" sz="1600" dirty="0"/>
              <a:t>for DAGs </a:t>
            </a:r>
            <a:r>
              <a:rPr sz="1600" dirty="0"/>
              <a:t>works even with negative weights.</a:t>
            </a:r>
            <a:endParaRPr lang="en-GB" sz="1600" dirty="0"/>
          </a:p>
          <a:p>
            <a:pPr indent="0">
              <a:buNone/>
            </a:pPr>
            <a:r>
              <a:rPr lang="en-GB" sz="1600" dirty="0"/>
              <a:t>For general graphs, the longest paths problem is an unsolved problem (exponential time at best)</a:t>
            </a:r>
            <a:endParaRPr sz="1600" dirty="0"/>
          </a:p>
        </p:txBody>
      </p:sp>
      <p:sp>
        <p:nvSpPr>
          <p:cNvPr id="8" name="object 7">
            <a:extLst>
              <a:ext uri="{FF2B5EF4-FFF2-40B4-BE49-F238E27FC236}">
                <a16:creationId xmlns:a16="http://schemas.microsoft.com/office/drawing/2014/main" id="{9724449F-280A-3B44-ABE4-63474F5E2DE2}"/>
              </a:ext>
            </a:extLst>
          </p:cNvPr>
          <p:cNvSpPr txBox="1"/>
          <p:nvPr/>
        </p:nvSpPr>
        <p:spPr>
          <a:xfrm>
            <a:off x="4798426" y="2148387"/>
            <a:ext cx="3384352" cy="193683"/>
          </a:xfrm>
          <a:prstGeom prst="rect">
            <a:avLst/>
          </a:prstGeom>
        </p:spPr>
        <p:txBody>
          <a:bodyPr vert="horz" wrap="square" lIns="0" tIns="8930" rIns="0" bIns="0" rtlCol="0">
            <a:spAutoFit/>
          </a:bodyPr>
          <a:lstStyle/>
          <a:p>
            <a:pPr marL="8929">
              <a:spcBef>
                <a:spcPts val="70"/>
              </a:spcBef>
            </a:pPr>
            <a:r>
              <a:rPr sz="1200" kern="0" dirty="0">
                <a:solidFill>
                  <a:srgbClr val="8D3124"/>
                </a:solidFill>
                <a:latin typeface="Trebuchet MS"/>
                <a:cs typeface="Trebuchet MS"/>
              </a:rPr>
              <a:t>equivalent</a:t>
            </a:r>
            <a:r>
              <a:rPr sz="1200" kern="0" dirty="0">
                <a:solidFill>
                  <a:srgbClr val="8D3124"/>
                </a:solidFill>
                <a:latin typeface="Trebuchet MS"/>
              </a:rPr>
              <a:t>: reverse sense of equality in relax()</a:t>
            </a:r>
          </a:p>
        </p:txBody>
      </p:sp>
      <p:sp>
        <p:nvSpPr>
          <p:cNvPr id="9" name="object 8">
            <a:extLst>
              <a:ext uri="{FF2B5EF4-FFF2-40B4-BE49-F238E27FC236}">
                <a16:creationId xmlns:a16="http://schemas.microsoft.com/office/drawing/2014/main" id="{686F32E8-DFDB-CA4A-9F65-F3B9631BD0A4}"/>
              </a:ext>
            </a:extLst>
          </p:cNvPr>
          <p:cNvSpPr/>
          <p:nvPr/>
        </p:nvSpPr>
        <p:spPr>
          <a:xfrm>
            <a:off x="3696305" y="2245336"/>
            <a:ext cx="981373" cy="0"/>
          </a:xfrm>
          <a:custGeom>
            <a:avLst/>
            <a:gdLst/>
            <a:ahLst/>
            <a:cxnLst/>
            <a:rect l="l" t="t" r="r" b="b"/>
            <a:pathLst>
              <a:path w="1395729">
                <a:moveTo>
                  <a:pt x="0" y="0"/>
                </a:moveTo>
                <a:lnTo>
                  <a:pt x="12700" y="0"/>
                </a:lnTo>
                <a:lnTo>
                  <a:pt x="1395107" y="0"/>
                </a:lnTo>
              </a:path>
            </a:pathLst>
          </a:custGeom>
          <a:ln w="25400">
            <a:solidFill>
              <a:srgbClr val="8D3124"/>
            </a:solidFill>
          </a:ln>
        </p:spPr>
        <p:txBody>
          <a:bodyPr wrap="square" lIns="0" tIns="0" rIns="0" bIns="0" rtlCol="0"/>
          <a:lstStyle/>
          <a:p>
            <a:endParaRPr sz="1266"/>
          </a:p>
        </p:txBody>
      </p:sp>
      <p:sp>
        <p:nvSpPr>
          <p:cNvPr id="10" name="object 9">
            <a:extLst>
              <a:ext uri="{FF2B5EF4-FFF2-40B4-BE49-F238E27FC236}">
                <a16:creationId xmlns:a16="http://schemas.microsoft.com/office/drawing/2014/main" id="{EC9A94DE-B0A1-354A-978E-AD55FA9693AB}"/>
              </a:ext>
            </a:extLst>
          </p:cNvPr>
          <p:cNvSpPr/>
          <p:nvPr/>
        </p:nvSpPr>
        <p:spPr>
          <a:xfrm>
            <a:off x="3640941" y="2202473"/>
            <a:ext cx="85725" cy="85725"/>
          </a:xfrm>
          <a:custGeom>
            <a:avLst/>
            <a:gdLst/>
            <a:ahLst/>
            <a:cxnLst/>
            <a:rect l="l" t="t" r="r" b="b"/>
            <a:pathLst>
              <a:path w="121920" h="121919">
                <a:moveTo>
                  <a:pt x="121920" y="0"/>
                </a:moveTo>
                <a:lnTo>
                  <a:pt x="0" y="60959"/>
                </a:lnTo>
                <a:lnTo>
                  <a:pt x="121920" y="121920"/>
                </a:lnTo>
                <a:lnTo>
                  <a:pt x="91439" y="60959"/>
                </a:lnTo>
                <a:lnTo>
                  <a:pt x="121920" y="0"/>
                </a:lnTo>
                <a:close/>
              </a:path>
            </a:pathLst>
          </a:custGeom>
          <a:solidFill>
            <a:srgbClr val="8D3124"/>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49D6CC49-9B64-E84C-A38F-147E41956854}"/>
              </a:ext>
            </a:extLst>
          </p:cNvPr>
          <p:cNvSpPr/>
          <p:nvPr/>
        </p:nvSpPr>
        <p:spPr>
          <a:xfrm>
            <a:off x="3693268" y="2245229"/>
            <a:ext cx="981373" cy="339328"/>
          </a:xfrm>
          <a:custGeom>
            <a:avLst/>
            <a:gdLst/>
            <a:ahLst/>
            <a:cxnLst/>
            <a:rect l="l" t="t" r="r" b="b"/>
            <a:pathLst>
              <a:path w="1395729" h="482600">
                <a:moveTo>
                  <a:pt x="0" y="482422"/>
                </a:moveTo>
                <a:lnTo>
                  <a:pt x="12001" y="478281"/>
                </a:lnTo>
                <a:lnTo>
                  <a:pt x="1395602" y="0"/>
                </a:lnTo>
              </a:path>
            </a:pathLst>
          </a:custGeom>
          <a:ln w="25400">
            <a:solidFill>
              <a:srgbClr val="8D3124"/>
            </a:solidFill>
          </a:ln>
        </p:spPr>
        <p:txBody>
          <a:bodyPr wrap="square" lIns="0" tIns="0" rIns="0" bIns="0" rtlCol="0"/>
          <a:lstStyle/>
          <a:p>
            <a:endParaRPr sz="1266"/>
          </a:p>
        </p:txBody>
      </p:sp>
      <p:sp>
        <p:nvSpPr>
          <p:cNvPr id="12" name="object 11">
            <a:extLst>
              <a:ext uri="{FF2B5EF4-FFF2-40B4-BE49-F238E27FC236}">
                <a16:creationId xmlns:a16="http://schemas.microsoft.com/office/drawing/2014/main" id="{9B336899-B6A7-D445-9458-36B6EBB4BEB7}"/>
              </a:ext>
            </a:extLst>
          </p:cNvPr>
          <p:cNvSpPr/>
          <p:nvPr/>
        </p:nvSpPr>
        <p:spPr>
          <a:xfrm>
            <a:off x="3640941" y="2534006"/>
            <a:ext cx="95101" cy="81260"/>
          </a:xfrm>
          <a:custGeom>
            <a:avLst/>
            <a:gdLst/>
            <a:ahLst/>
            <a:cxnLst/>
            <a:rect l="l" t="t" r="r" b="b"/>
            <a:pathLst>
              <a:path w="135254" h="115569">
                <a:moveTo>
                  <a:pt x="95313" y="0"/>
                </a:moveTo>
                <a:lnTo>
                  <a:pt x="0" y="97447"/>
                </a:lnTo>
                <a:lnTo>
                  <a:pt x="135140" y="115227"/>
                </a:lnTo>
                <a:lnTo>
                  <a:pt x="86423" y="67576"/>
                </a:lnTo>
                <a:lnTo>
                  <a:pt x="95313" y="0"/>
                </a:lnTo>
                <a:close/>
              </a:path>
            </a:pathLst>
          </a:custGeom>
          <a:solidFill>
            <a:srgbClr val="8D3124"/>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8D3C096E-CF1E-CA4C-A270-605F1C775267}"/>
              </a:ext>
            </a:extLst>
          </p:cNvPr>
          <p:cNvSpPr/>
          <p:nvPr/>
        </p:nvSpPr>
        <p:spPr>
          <a:xfrm>
            <a:off x="3693268" y="1906222"/>
            <a:ext cx="981373" cy="339328"/>
          </a:xfrm>
          <a:custGeom>
            <a:avLst/>
            <a:gdLst/>
            <a:ahLst/>
            <a:cxnLst/>
            <a:rect l="l" t="t" r="r" b="b"/>
            <a:pathLst>
              <a:path w="1395729" h="482600">
                <a:moveTo>
                  <a:pt x="0" y="0"/>
                </a:moveTo>
                <a:lnTo>
                  <a:pt x="12014" y="4152"/>
                </a:lnTo>
                <a:lnTo>
                  <a:pt x="1395602" y="482142"/>
                </a:lnTo>
              </a:path>
            </a:pathLst>
          </a:custGeom>
          <a:ln w="25400">
            <a:solidFill>
              <a:srgbClr val="8D3124"/>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5E3126A9-CE5F-4F48-A55C-E455AA4FA1B0}"/>
              </a:ext>
            </a:extLst>
          </p:cNvPr>
          <p:cNvSpPr/>
          <p:nvPr/>
        </p:nvSpPr>
        <p:spPr>
          <a:xfrm>
            <a:off x="3640941" y="1875629"/>
            <a:ext cx="95101" cy="81260"/>
          </a:xfrm>
          <a:custGeom>
            <a:avLst/>
            <a:gdLst/>
            <a:ahLst/>
            <a:cxnLst/>
            <a:rect l="l" t="t" r="r" b="b"/>
            <a:pathLst>
              <a:path w="135254" h="115569">
                <a:moveTo>
                  <a:pt x="135140" y="0"/>
                </a:moveTo>
                <a:lnTo>
                  <a:pt x="0" y="17805"/>
                </a:lnTo>
                <a:lnTo>
                  <a:pt x="95338" y="115227"/>
                </a:lnTo>
                <a:lnTo>
                  <a:pt x="86436" y="47663"/>
                </a:lnTo>
                <a:lnTo>
                  <a:pt x="135140" y="0"/>
                </a:lnTo>
                <a:close/>
              </a:path>
            </a:pathLst>
          </a:custGeom>
          <a:solidFill>
            <a:srgbClr val="8D3124"/>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5042E990-C99A-534C-97F4-6CE84E04B3E0}"/>
              </a:ext>
            </a:extLst>
          </p:cNvPr>
          <p:cNvSpPr txBox="1"/>
          <p:nvPr/>
        </p:nvSpPr>
        <p:spPr>
          <a:xfrm>
            <a:off x="2615161" y="3050830"/>
            <a:ext cx="1697086" cy="182142"/>
          </a:xfrm>
          <a:prstGeom prst="rect">
            <a:avLst/>
          </a:prstGeom>
        </p:spPr>
        <p:txBody>
          <a:bodyPr vert="horz" wrap="square" lIns="0" tIns="8930" rIns="0" bIns="0" rtlCol="0">
            <a:spAutoFit/>
          </a:bodyPr>
          <a:lstStyle/>
          <a:p>
            <a:pPr marL="8929">
              <a:spcBef>
                <a:spcPts val="70"/>
              </a:spcBef>
            </a:pPr>
            <a:r>
              <a:rPr sz="1125" b="1" dirty="0">
                <a:latin typeface="DejaVu Sans"/>
              </a:rPr>
              <a:t>shortest paths input</a:t>
            </a:r>
          </a:p>
        </p:txBody>
      </p:sp>
      <p:graphicFrame>
        <p:nvGraphicFramePr>
          <p:cNvPr id="16" name="object 15">
            <a:extLst>
              <a:ext uri="{FF2B5EF4-FFF2-40B4-BE49-F238E27FC236}">
                <a16:creationId xmlns:a16="http://schemas.microsoft.com/office/drawing/2014/main" id="{FBF144B3-A316-F449-BA56-FA494EE547B3}"/>
              </a:ext>
            </a:extLst>
          </p:cNvPr>
          <p:cNvGraphicFramePr>
            <a:graphicFrameLocks noGrp="1"/>
          </p:cNvGraphicFramePr>
          <p:nvPr/>
        </p:nvGraphicFramePr>
        <p:xfrm>
          <a:off x="1030301" y="3347795"/>
          <a:ext cx="2758379" cy="2389898"/>
        </p:xfrm>
        <a:graphic>
          <a:graphicData uri="http://schemas.openxmlformats.org/drawingml/2006/table">
            <a:tbl>
              <a:tblPr firstRow="1" bandRow="1">
                <a:tableStyleId>{2D5ABB26-0587-4C30-8999-92F81FD0307C}</a:tableStyleId>
              </a:tblPr>
              <a:tblGrid>
                <a:gridCol w="446038">
                  <a:extLst>
                    <a:ext uri="{9D8B030D-6E8A-4147-A177-3AD203B41FA5}">
                      <a16:colId xmlns:a16="http://schemas.microsoft.com/office/drawing/2014/main" val="20000"/>
                    </a:ext>
                  </a:extLst>
                </a:gridCol>
                <a:gridCol w="933152">
                  <a:extLst>
                    <a:ext uri="{9D8B030D-6E8A-4147-A177-3AD203B41FA5}">
                      <a16:colId xmlns:a16="http://schemas.microsoft.com/office/drawing/2014/main" val="20001"/>
                    </a:ext>
                  </a:extLst>
                </a:gridCol>
                <a:gridCol w="890736">
                  <a:extLst>
                    <a:ext uri="{9D8B030D-6E8A-4147-A177-3AD203B41FA5}">
                      <a16:colId xmlns:a16="http://schemas.microsoft.com/office/drawing/2014/main" val="20002"/>
                    </a:ext>
                  </a:extLst>
                </a:gridCol>
                <a:gridCol w="488453">
                  <a:extLst>
                    <a:ext uri="{9D8B030D-6E8A-4147-A177-3AD203B41FA5}">
                      <a16:colId xmlns:a16="http://schemas.microsoft.com/office/drawing/2014/main" val="20003"/>
                    </a:ext>
                  </a:extLst>
                </a:gridCol>
              </a:tblGrid>
              <a:tr h="173235">
                <a:tc>
                  <a:txBody>
                    <a:bodyPr/>
                    <a:lstStyle/>
                    <a:p>
                      <a:pPr marL="31750">
                        <a:lnSpc>
                          <a:spcPts val="1775"/>
                        </a:lnSpc>
                      </a:pPr>
                      <a:r>
                        <a:rPr sz="1100" spc="15"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120650">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tc>
                  <a:txBody>
                    <a:bodyPr/>
                    <a:lstStyle/>
                    <a:p>
                      <a:pPr marR="52069" algn="r">
                        <a:lnSpc>
                          <a:spcPts val="1775"/>
                        </a:lnSpc>
                      </a:pPr>
                      <a:r>
                        <a:rPr sz="1100"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29209" algn="ctr">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180826">
                <a:tc>
                  <a:txBody>
                    <a:bodyPr/>
                    <a:lstStyle/>
                    <a:p>
                      <a:pPr marL="31750">
                        <a:lnSpc>
                          <a:spcPct val="100000"/>
                        </a:lnSpc>
                      </a:pPr>
                      <a:r>
                        <a:rPr sz="1100" spc="15"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180826">
                <a:tc>
                  <a:txBody>
                    <a:bodyPr/>
                    <a:lstStyle/>
                    <a:p>
                      <a:pPr marL="31750">
                        <a:lnSpc>
                          <a:spcPct val="100000"/>
                        </a:lnSpc>
                      </a:pPr>
                      <a:r>
                        <a:rPr sz="1100" spc="15"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180826">
                <a:tc>
                  <a:txBody>
                    <a:bodyPr/>
                    <a:lstStyle/>
                    <a:p>
                      <a:pPr marL="31750">
                        <a:lnSpc>
                          <a:spcPct val="100000"/>
                        </a:lnSpc>
                      </a:pPr>
                      <a:r>
                        <a:rPr sz="1100" spc="15"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180826">
                <a:tc>
                  <a:txBody>
                    <a:bodyPr/>
                    <a:lstStyle/>
                    <a:p>
                      <a:pPr marL="31750">
                        <a:lnSpc>
                          <a:spcPct val="100000"/>
                        </a:lnSpc>
                      </a:pPr>
                      <a:r>
                        <a:rPr sz="1100" spc="15"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180826">
                <a:tc>
                  <a:txBody>
                    <a:bodyPr/>
                    <a:lstStyle/>
                    <a:p>
                      <a:pPr marL="31750">
                        <a:lnSpc>
                          <a:spcPct val="100000"/>
                        </a:lnSpc>
                      </a:pPr>
                      <a:r>
                        <a:rPr sz="1100" spc="15"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180826">
                <a:tc>
                  <a:txBody>
                    <a:bodyPr/>
                    <a:lstStyle/>
                    <a:p>
                      <a:pPr marL="31750">
                        <a:lnSpc>
                          <a:spcPct val="100000"/>
                        </a:lnSpc>
                      </a:pPr>
                      <a:r>
                        <a:rPr sz="1100" spc="15"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180826">
                <a:tc>
                  <a:txBody>
                    <a:bodyPr/>
                    <a:lstStyle/>
                    <a:p>
                      <a:pPr marL="31750">
                        <a:lnSpc>
                          <a:spcPct val="100000"/>
                        </a:lnSpc>
                      </a:pPr>
                      <a:r>
                        <a:rPr sz="1100" spc="15"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180826">
                <a:tc>
                  <a:txBody>
                    <a:bodyPr/>
                    <a:lstStyle/>
                    <a:p>
                      <a:pPr marL="31750">
                        <a:lnSpc>
                          <a:spcPct val="100000"/>
                        </a:lnSpc>
                      </a:pPr>
                      <a:r>
                        <a:rPr sz="1100" spc="15"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180826">
                <a:tc>
                  <a:txBody>
                    <a:bodyPr/>
                    <a:lstStyle/>
                    <a:p>
                      <a:pPr marL="31750">
                        <a:lnSpc>
                          <a:spcPct val="100000"/>
                        </a:lnSpc>
                      </a:pPr>
                      <a:r>
                        <a:rPr sz="1100" spc="15"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180826">
                <a:tc>
                  <a:txBody>
                    <a:bodyPr/>
                    <a:lstStyle/>
                    <a:p>
                      <a:pPr marL="31750">
                        <a:lnSpc>
                          <a:spcPct val="100000"/>
                        </a:lnSpc>
                      </a:pPr>
                      <a:r>
                        <a:rPr sz="1100" spc="15"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180826">
                <a:tc>
                  <a:txBody>
                    <a:bodyPr/>
                    <a:lstStyle/>
                    <a:p>
                      <a:pPr marL="31750">
                        <a:lnSpc>
                          <a:spcPct val="100000"/>
                        </a:lnSpc>
                      </a:pPr>
                      <a:r>
                        <a:rPr sz="1100" spc="15"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173235">
                <a:tc>
                  <a:txBody>
                    <a:bodyPr/>
                    <a:lstStyle/>
                    <a:p>
                      <a:pPr marL="31750">
                        <a:lnSpc>
                          <a:spcPts val="1839"/>
                        </a:lnSpc>
                      </a:pPr>
                      <a:r>
                        <a:rPr sz="1100" spc="15"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120650">
                        <a:lnSpc>
                          <a:spcPts val="1839"/>
                        </a:lnSpc>
                      </a:pPr>
                      <a:r>
                        <a:rPr sz="1100" spc="15" dirty="0">
                          <a:solidFill>
                            <a:srgbClr val="231F20"/>
                          </a:solidFill>
                          <a:latin typeface="DejaVu Sans Mono"/>
                          <a:cs typeface="DejaVu Sans Mono"/>
                        </a:rPr>
                        <a:t>0.93</a:t>
                      </a:r>
                      <a:endParaRPr sz="1100">
                        <a:latin typeface="DejaVu Sans Mono"/>
                        <a:cs typeface="DejaVu Sans Mono"/>
                      </a:endParaRPr>
                    </a:p>
                  </a:txBody>
                  <a:tcPr marL="0" marR="0" marT="0" marB="0">
                    <a:solidFill>
                      <a:srgbClr val="F2F2F2"/>
                    </a:solidFill>
                  </a:tcPr>
                </a:tc>
                <a:tc>
                  <a:txBody>
                    <a:bodyPr/>
                    <a:lstStyle/>
                    <a:p>
                      <a:pPr marR="52069" algn="r">
                        <a:lnSpc>
                          <a:spcPts val="1839"/>
                        </a:lnSpc>
                      </a:pPr>
                      <a:r>
                        <a:rPr sz="1100"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29209" algn="ctr">
                        <a:lnSpc>
                          <a:spcPts val="1839"/>
                        </a:lnSpc>
                      </a:pPr>
                      <a:r>
                        <a:rPr sz="1100" spc="15" dirty="0">
                          <a:solidFill>
                            <a:srgbClr val="231F20"/>
                          </a:solidFill>
                          <a:latin typeface="DejaVu Sans Mono"/>
                          <a:cs typeface="DejaVu Sans Mono"/>
                        </a:rPr>
                        <a:t>-0.93</a:t>
                      </a:r>
                      <a:endParaRPr sz="11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bl>
          </a:graphicData>
        </a:graphic>
      </p:graphicFrame>
      <p:sp>
        <p:nvSpPr>
          <p:cNvPr id="17" name="object 16">
            <a:extLst>
              <a:ext uri="{FF2B5EF4-FFF2-40B4-BE49-F238E27FC236}">
                <a16:creationId xmlns:a16="http://schemas.microsoft.com/office/drawing/2014/main" id="{DB9A6530-7AAE-B944-A03C-040EE80B62F8}"/>
              </a:ext>
            </a:extLst>
          </p:cNvPr>
          <p:cNvSpPr txBox="1"/>
          <p:nvPr/>
        </p:nvSpPr>
        <p:spPr>
          <a:xfrm>
            <a:off x="761492" y="3050830"/>
            <a:ext cx="1638065" cy="182142"/>
          </a:xfrm>
          <a:prstGeom prst="rect">
            <a:avLst/>
          </a:prstGeom>
        </p:spPr>
        <p:txBody>
          <a:bodyPr vert="horz" wrap="square" lIns="0" tIns="8930" rIns="0" bIns="0" rtlCol="0">
            <a:spAutoFit/>
          </a:bodyPr>
          <a:lstStyle/>
          <a:p>
            <a:pPr marL="8929">
              <a:spcBef>
                <a:spcPts val="70"/>
              </a:spcBef>
            </a:pPr>
            <a:r>
              <a:rPr sz="1125" b="1" dirty="0">
                <a:latin typeface="DejaVu Sans"/>
              </a:rPr>
              <a:t>longest paths </a:t>
            </a:r>
            <a:r>
              <a:rPr sz="1125" b="1" dirty="0">
                <a:latin typeface="DejaVu Sans"/>
                <a:cs typeface="DejaVu Sans"/>
              </a:rPr>
              <a:t>input</a:t>
            </a:r>
            <a:endParaRPr sz="1125" dirty="0">
              <a:latin typeface="DejaVu Sans"/>
              <a:cs typeface="DejaVu Sans"/>
            </a:endParaRPr>
          </a:p>
        </p:txBody>
      </p:sp>
      <p:sp>
        <p:nvSpPr>
          <p:cNvPr id="18" name="object 17">
            <a:extLst>
              <a:ext uri="{FF2B5EF4-FFF2-40B4-BE49-F238E27FC236}">
                <a16:creationId xmlns:a16="http://schemas.microsoft.com/office/drawing/2014/main" id="{58411B7A-6669-3547-AC32-8FD675AB1337}"/>
              </a:ext>
            </a:extLst>
          </p:cNvPr>
          <p:cNvSpPr/>
          <p:nvPr/>
        </p:nvSpPr>
        <p:spPr>
          <a:xfrm>
            <a:off x="4566465" y="3925483"/>
            <a:ext cx="316111" cy="105817"/>
          </a:xfrm>
          <a:custGeom>
            <a:avLst/>
            <a:gdLst/>
            <a:ahLst/>
            <a:cxnLst/>
            <a:rect l="l" t="t" r="r" b="b"/>
            <a:pathLst>
              <a:path w="449579" h="150495">
                <a:moveTo>
                  <a:pt x="0" y="0"/>
                </a:moveTo>
                <a:lnTo>
                  <a:pt x="449368" y="150399"/>
                </a:lnTo>
              </a:path>
            </a:pathLst>
          </a:custGeom>
          <a:ln w="31806">
            <a:solidFill>
              <a:srgbClr val="BCBEC0"/>
            </a:solidFill>
          </a:ln>
        </p:spPr>
        <p:txBody>
          <a:bodyPr wrap="square" lIns="0" tIns="0" rIns="0" bIns="0" rtlCol="0"/>
          <a:lstStyle/>
          <a:p>
            <a:endParaRPr sz="1266"/>
          </a:p>
        </p:txBody>
      </p:sp>
      <p:sp>
        <p:nvSpPr>
          <p:cNvPr id="19" name="object 18">
            <a:extLst>
              <a:ext uri="{FF2B5EF4-FFF2-40B4-BE49-F238E27FC236}">
                <a16:creationId xmlns:a16="http://schemas.microsoft.com/office/drawing/2014/main" id="{D81D3028-7CE5-4140-B072-0A6B9C2F2BA0}"/>
              </a:ext>
            </a:extLst>
          </p:cNvPr>
          <p:cNvSpPr/>
          <p:nvPr/>
        </p:nvSpPr>
        <p:spPr>
          <a:xfrm>
            <a:off x="4835580" y="3981204"/>
            <a:ext cx="141419" cy="81662"/>
          </a:xfrm>
          <a:prstGeom prst="rect">
            <a:avLst/>
          </a:prstGeom>
          <a:blipFill>
            <a:blip r:embed="rId2" cstate="print"/>
            <a:stretch>
              <a:fillRect/>
            </a:stretch>
          </a:blipFill>
        </p:spPr>
        <p:txBody>
          <a:bodyPr wrap="square" lIns="0" tIns="0" rIns="0" bIns="0" rtlCol="0"/>
          <a:lstStyle/>
          <a:p>
            <a:endParaRPr sz="1266"/>
          </a:p>
        </p:txBody>
      </p:sp>
      <p:sp>
        <p:nvSpPr>
          <p:cNvPr id="20" name="object 19">
            <a:extLst>
              <a:ext uri="{FF2B5EF4-FFF2-40B4-BE49-F238E27FC236}">
                <a16:creationId xmlns:a16="http://schemas.microsoft.com/office/drawing/2014/main" id="{6C9B74D2-9508-6747-9374-8612AE25CE0C}"/>
              </a:ext>
            </a:extLst>
          </p:cNvPr>
          <p:cNvSpPr/>
          <p:nvPr/>
        </p:nvSpPr>
        <p:spPr>
          <a:xfrm>
            <a:off x="4471883" y="3893835"/>
            <a:ext cx="141410" cy="81653"/>
          </a:xfrm>
          <a:prstGeom prst="rect">
            <a:avLst/>
          </a:prstGeom>
          <a:blipFill>
            <a:blip r:embed="rId3" cstate="print"/>
            <a:stretch>
              <a:fillRect/>
            </a:stretch>
          </a:blipFill>
        </p:spPr>
        <p:txBody>
          <a:bodyPr wrap="square" lIns="0" tIns="0" rIns="0" bIns="0" rtlCol="0"/>
          <a:lstStyle/>
          <a:p>
            <a:endParaRPr sz="1266"/>
          </a:p>
        </p:txBody>
      </p:sp>
      <p:sp>
        <p:nvSpPr>
          <p:cNvPr id="21" name="object 20">
            <a:extLst>
              <a:ext uri="{FF2B5EF4-FFF2-40B4-BE49-F238E27FC236}">
                <a16:creationId xmlns:a16="http://schemas.microsoft.com/office/drawing/2014/main" id="{C2EF2689-C7F3-F541-8340-3DAEFB02D142}"/>
              </a:ext>
            </a:extLst>
          </p:cNvPr>
          <p:cNvSpPr/>
          <p:nvPr/>
        </p:nvSpPr>
        <p:spPr>
          <a:xfrm>
            <a:off x="4830269" y="4646778"/>
            <a:ext cx="1681907" cy="7144"/>
          </a:xfrm>
          <a:custGeom>
            <a:avLst/>
            <a:gdLst/>
            <a:ahLst/>
            <a:cxnLst/>
            <a:rect l="l" t="t" r="r" b="b"/>
            <a:pathLst>
              <a:path w="2392045" h="10159">
                <a:moveTo>
                  <a:pt x="2391445" y="0"/>
                </a:moveTo>
                <a:lnTo>
                  <a:pt x="0" y="9956"/>
                </a:lnTo>
              </a:path>
            </a:pathLst>
          </a:custGeom>
          <a:ln w="39762">
            <a:solidFill>
              <a:srgbClr val="231F20"/>
            </a:solidFill>
          </a:ln>
        </p:spPr>
        <p:txBody>
          <a:bodyPr wrap="square" lIns="0" tIns="0" rIns="0" bIns="0" rtlCol="0"/>
          <a:lstStyle/>
          <a:p>
            <a:endParaRPr sz="1266"/>
          </a:p>
        </p:txBody>
      </p:sp>
      <p:sp>
        <p:nvSpPr>
          <p:cNvPr id="22" name="object 21">
            <a:extLst>
              <a:ext uri="{FF2B5EF4-FFF2-40B4-BE49-F238E27FC236}">
                <a16:creationId xmlns:a16="http://schemas.microsoft.com/office/drawing/2014/main" id="{8A006365-31A7-5848-B953-AFF9A8FFC399}"/>
              </a:ext>
            </a:extLst>
          </p:cNvPr>
          <p:cNvSpPr/>
          <p:nvPr/>
        </p:nvSpPr>
        <p:spPr>
          <a:xfrm>
            <a:off x="4441391" y="3594261"/>
            <a:ext cx="2206582" cy="1188880"/>
          </a:xfrm>
          <a:prstGeom prst="rect">
            <a:avLst/>
          </a:prstGeom>
          <a:blipFill>
            <a:blip r:embed="rId4" cstate="print"/>
            <a:stretch>
              <a:fillRect/>
            </a:stretch>
          </a:blipFill>
        </p:spPr>
        <p:txBody>
          <a:bodyPr wrap="square" lIns="0" tIns="0" rIns="0" bIns="0" rtlCol="0"/>
          <a:lstStyle/>
          <a:p>
            <a:endParaRPr sz="1266"/>
          </a:p>
        </p:txBody>
      </p:sp>
      <p:sp>
        <p:nvSpPr>
          <p:cNvPr id="23" name="object 22">
            <a:extLst>
              <a:ext uri="{FF2B5EF4-FFF2-40B4-BE49-F238E27FC236}">
                <a16:creationId xmlns:a16="http://schemas.microsoft.com/office/drawing/2014/main" id="{4F693830-2234-CC4B-BB6E-8101C499C3C1}"/>
              </a:ext>
            </a:extLst>
          </p:cNvPr>
          <p:cNvSpPr txBox="1"/>
          <p:nvPr/>
        </p:nvSpPr>
        <p:spPr>
          <a:xfrm>
            <a:off x="4519328" y="3526040"/>
            <a:ext cx="98673" cy="182142"/>
          </a:xfrm>
          <a:prstGeom prst="rect">
            <a:avLst/>
          </a:prstGeom>
        </p:spPr>
        <p:txBody>
          <a:bodyPr vert="horz" wrap="square" lIns="0" tIns="8930" rIns="0" bIns="0" rtlCol="0">
            <a:spAutoFit/>
          </a:bodyPr>
          <a:lstStyle/>
          <a:p>
            <a:pPr marL="8929">
              <a:spcBef>
                <a:spcPts val="70"/>
              </a:spcBef>
            </a:pPr>
            <a:r>
              <a:rPr sz="1125" b="1" spc="-35" dirty="0">
                <a:solidFill>
                  <a:srgbClr val="8D3124"/>
                </a:solidFill>
                <a:latin typeface="DejaVu Sans"/>
                <a:cs typeface="DejaVu Sans"/>
              </a:rPr>
              <a:t>s</a:t>
            </a:r>
            <a:endParaRPr sz="1125">
              <a:latin typeface="DejaVu Sans"/>
              <a:cs typeface="DejaVu Sans"/>
            </a:endParaRPr>
          </a:p>
        </p:txBody>
      </p:sp>
    </p:spTree>
    <p:extLst>
      <p:ext uri="{BB962C8B-B14F-4D97-AF65-F5344CB8AC3E}">
        <p14:creationId xmlns:p14="http://schemas.microsoft.com/office/powerpoint/2010/main" val="94006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par>
                                <p:cTn id="51" presetID="9"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dissolve">
                                      <p:cBhvr>
                                        <p:cTn id="53" dur="500"/>
                                        <p:tgtEl>
                                          <p:spTgt spid="16"/>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dissolve">
                                      <p:cBhvr>
                                        <p:cTn id="56" dur="500"/>
                                        <p:tgtEl>
                                          <p:spTgt spid="17"/>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dissolve">
                                      <p:cBhvr>
                                        <p:cTn id="59" dur="500"/>
                                        <p:tgtEl>
                                          <p:spTgt spid="18"/>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dissolve">
                                      <p:cBhvr>
                                        <p:cTn id="62" dur="500"/>
                                        <p:tgtEl>
                                          <p:spTgt spid="19"/>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dissolve">
                                      <p:cBhvr>
                                        <p:cTn id="65" dur="500"/>
                                        <p:tgtEl>
                                          <p:spTgt spid="20"/>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dissolve">
                                      <p:cBhvr>
                                        <p:cTn id="68" dur="500"/>
                                        <p:tgtEl>
                                          <p:spTgt spid="21"/>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dissolve">
                                      <p:cBhvr>
                                        <p:cTn id="7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animBg="1"/>
      <p:bldP spid="12" grpId="0" animBg="1"/>
      <p:bldP spid="13" grpId="0" animBg="1"/>
      <p:bldP spid="14" grpId="0" animBg="1"/>
      <p:bldP spid="15" grpId="0"/>
      <p:bldP spid="17" grpId="0"/>
      <p:bldP spid="18" grpId="0" animBg="1"/>
      <p:bldP spid="19" grpId="0" animBg="1"/>
      <p:bldP spid="20" grpId="0" animBg="1"/>
      <p:bldP spid="21" grpId="0" animBg="1"/>
      <p:bldP spid="22" grpId="0" animBg="1"/>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465589"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 Algorithms Summary</a:t>
            </a:r>
            <a:endParaRPr lang="en-US" sz="3200" dirty="0"/>
          </a:p>
        </p:txBody>
      </p:sp>
      <p:graphicFrame>
        <p:nvGraphicFramePr>
          <p:cNvPr id="6" name="Table 5">
            <a:extLst>
              <a:ext uri="{FF2B5EF4-FFF2-40B4-BE49-F238E27FC236}">
                <a16:creationId xmlns:a16="http://schemas.microsoft.com/office/drawing/2014/main" id="{544D94F2-DF5B-5AE9-C230-8FD9C85BB9FE}"/>
              </a:ext>
            </a:extLst>
          </p:cNvPr>
          <p:cNvGraphicFramePr>
            <a:graphicFrameLocks noGrp="1"/>
          </p:cNvGraphicFramePr>
          <p:nvPr>
            <p:extLst>
              <p:ext uri="{D42A27DB-BD31-4B8C-83A1-F6EECF244321}">
                <p14:modId xmlns:p14="http://schemas.microsoft.com/office/powerpoint/2010/main" val="4014917227"/>
              </p:ext>
            </p:extLst>
          </p:nvPr>
        </p:nvGraphicFramePr>
        <p:xfrm>
          <a:off x="174812" y="2022756"/>
          <a:ext cx="8733741" cy="3413760"/>
        </p:xfrm>
        <a:graphic>
          <a:graphicData uri="http://schemas.openxmlformats.org/drawingml/2006/table">
            <a:tbl>
              <a:tblPr firstRow="1" bandRow="1">
                <a:tableStyleId>{5C22544A-7EE6-4342-B048-85BDC9FD1C3A}</a:tableStyleId>
              </a:tblPr>
              <a:tblGrid>
                <a:gridCol w="1667435">
                  <a:extLst>
                    <a:ext uri="{9D8B030D-6E8A-4147-A177-3AD203B41FA5}">
                      <a16:colId xmlns:a16="http://schemas.microsoft.com/office/drawing/2014/main" val="1986848519"/>
                    </a:ext>
                  </a:extLst>
                </a:gridCol>
                <a:gridCol w="5381513">
                  <a:extLst>
                    <a:ext uri="{9D8B030D-6E8A-4147-A177-3AD203B41FA5}">
                      <a16:colId xmlns:a16="http://schemas.microsoft.com/office/drawing/2014/main" val="2195734352"/>
                    </a:ext>
                  </a:extLst>
                </a:gridCol>
                <a:gridCol w="1684793">
                  <a:extLst>
                    <a:ext uri="{9D8B030D-6E8A-4147-A177-3AD203B41FA5}">
                      <a16:colId xmlns:a16="http://schemas.microsoft.com/office/drawing/2014/main" val="326827845"/>
                    </a:ext>
                  </a:extLst>
                </a:gridCol>
              </a:tblGrid>
              <a:tr h="370840">
                <a:tc>
                  <a:txBody>
                    <a:bodyPr/>
                    <a:lstStyle/>
                    <a:p>
                      <a:pPr algn="ctr"/>
                      <a:r>
                        <a:rPr lang="en-GB" sz="20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Restriction</a:t>
                      </a:r>
                    </a:p>
                  </a:txBody>
                  <a:tcPr/>
                </a:tc>
                <a:tc>
                  <a:txBody>
                    <a:bodyPr/>
                    <a:lstStyle/>
                    <a:p>
                      <a:pPr algn="ctr"/>
                      <a:r>
                        <a:rPr lang="en-GB" sz="2000" dirty="0"/>
                        <a:t>Worst-Case Complexity</a:t>
                      </a:r>
                      <a:endParaRPr lang="en-SE" sz="20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 (Fibonacci   heap)</a:t>
                      </a:r>
                    </a:p>
                  </a:txBody>
                  <a:tcPr/>
                </a:tc>
                <a:tc>
                  <a:txBody>
                    <a:bodyPr/>
                    <a:lstStyle/>
                    <a:p>
                      <a:pPr algn="l"/>
                      <a:r>
                        <a:rPr lang="en-GB" sz="2000" dirty="0"/>
                        <a:t>Undirected or directed graph; no negative weights/cycles</a:t>
                      </a:r>
                    </a:p>
                  </a:txBody>
                  <a:tcPr/>
                </a:tc>
                <a:tc>
                  <a:txBody>
                    <a:bodyPr/>
                    <a:lstStyle/>
                    <a:p>
                      <a:pPr algn="ctr"/>
                      <a:r>
                        <a:rPr lang="en-GB" sz="2000" dirty="0"/>
                        <a:t>O(V log V + E)</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Bellman-Ford</a:t>
                      </a:r>
                    </a:p>
                  </a:txBody>
                  <a:tcPr/>
                </a:tc>
                <a:tc>
                  <a:txBody>
                    <a:bodyPr/>
                    <a:lstStyle/>
                    <a:p>
                      <a:pPr algn="l"/>
                      <a:r>
                        <a:rPr lang="en-GB" sz="2000" dirty="0"/>
                        <a:t>Directed graph with negative weights; undirected graph with no negative weights (since a negative weight edge forms a negative cycle by itself)</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144805768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(directed graph, no cycles)</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2057774292"/>
                  </a:ext>
                </a:extLst>
              </a:tr>
            </a:tbl>
          </a:graphicData>
        </a:graphic>
      </p:graphicFrame>
    </p:spTree>
    <p:extLst>
      <p:ext uri="{BB962C8B-B14F-4D97-AF65-F5344CB8AC3E}">
        <p14:creationId xmlns:p14="http://schemas.microsoft.com/office/powerpoint/2010/main" val="3147247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20AB-9F88-EE1F-0F5A-91143F276ED3}"/>
              </a:ext>
            </a:extLst>
          </p:cNvPr>
          <p:cNvSpPr>
            <a:spLocks noGrp="1"/>
          </p:cNvSpPr>
          <p:nvPr>
            <p:ph type="title"/>
          </p:nvPr>
        </p:nvSpPr>
        <p:spPr>
          <a:xfrm>
            <a:off x="457200" y="76200"/>
            <a:ext cx="8229600" cy="1143000"/>
          </a:xfrm>
        </p:spPr>
        <p:txBody>
          <a:bodyPr>
            <a:normAutofit fontScale="90000"/>
          </a:bodyPr>
          <a:lstStyle/>
          <a:p>
            <a:r>
              <a:rPr lang="en-GB" dirty="0">
                <a:solidFill>
                  <a:srgbClr val="FF0000"/>
                </a:solidFill>
              </a:rPr>
              <a:t>Floyd </a:t>
            </a:r>
            <a:r>
              <a:rPr lang="en-GB" dirty="0" err="1">
                <a:solidFill>
                  <a:srgbClr val="FF0000"/>
                </a:solidFill>
              </a:rPr>
              <a:t>Warshall</a:t>
            </a:r>
            <a:r>
              <a:rPr lang="en-GB" dirty="0">
                <a:solidFill>
                  <a:srgbClr val="FF0000"/>
                </a:solidFill>
              </a:rPr>
              <a:t> Algorithm for all-pairs shortest paths </a:t>
            </a:r>
            <a:endParaRPr lang="en-SE" dirty="0">
              <a:solidFill>
                <a:srgbClr val="FF0000"/>
              </a:solidFill>
            </a:endParaRPr>
          </a:p>
        </p:txBody>
      </p:sp>
      <p:sp>
        <p:nvSpPr>
          <p:cNvPr id="3" name="Content Placeholder 2">
            <a:extLst>
              <a:ext uri="{FF2B5EF4-FFF2-40B4-BE49-F238E27FC236}">
                <a16:creationId xmlns:a16="http://schemas.microsoft.com/office/drawing/2014/main" id="{31FEBDA6-B34A-1C5B-3387-5742DBBD06C5}"/>
              </a:ext>
            </a:extLst>
          </p:cNvPr>
          <p:cNvSpPr>
            <a:spLocks noGrp="1"/>
          </p:cNvSpPr>
          <p:nvPr>
            <p:ph idx="1"/>
          </p:nvPr>
        </p:nvSpPr>
        <p:spPr>
          <a:xfrm>
            <a:off x="457200" y="1219200"/>
            <a:ext cx="8229600" cy="5442857"/>
          </a:xfrm>
        </p:spPr>
        <p:txBody>
          <a:bodyPr>
            <a:normAutofit/>
          </a:bodyPr>
          <a:lstStyle/>
          <a:p>
            <a:r>
              <a:rPr lang="en-GB" sz="2000" dirty="0"/>
              <a:t>The Floyd </a:t>
            </a:r>
            <a:r>
              <a:rPr lang="en-GB" sz="2000" dirty="0" err="1"/>
              <a:t>Warshall</a:t>
            </a:r>
            <a:r>
              <a:rPr lang="en-GB" sz="2000" dirty="0"/>
              <a:t> Algorithm is an all pair shortest path algorithm unlike Dijkstra and Bellman Ford which are single source shortest path algorithms. </a:t>
            </a:r>
          </a:p>
          <a:p>
            <a:r>
              <a:rPr lang="en-GB" sz="2000" dirty="0"/>
              <a:t>It works for both the directed and undirected weighted graphs. But, it does not work for the graphs with negative cycles</a:t>
            </a:r>
          </a:p>
          <a:p>
            <a:r>
              <a:rPr lang="en-GB" sz="2000" dirty="0"/>
              <a:t>It follows Dynamic Programming approach to check every possible path going via every possible vertex in order to calculate shortest distance between every pair of vertices.</a:t>
            </a:r>
          </a:p>
          <a:p>
            <a:pPr algn="l" rtl="0" fontAlgn="base"/>
            <a:r>
              <a:rPr lang="en-GB" sz="1600" b="0" i="1" dirty="0">
                <a:solidFill>
                  <a:srgbClr val="273239"/>
                </a:solidFill>
                <a:effectLst/>
                <a:latin typeface="Nunito" pitchFamily="2" charset="0"/>
              </a:rPr>
              <a:t>For k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For </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For j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 min(</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k] +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[k, j])</a:t>
            </a:r>
          </a:p>
          <a:p>
            <a:pPr fontAlgn="base"/>
            <a:r>
              <a:rPr lang="en-GB" sz="1600" b="0" i="1" dirty="0">
                <a:solidFill>
                  <a:srgbClr val="273239"/>
                </a:solidFill>
                <a:effectLst/>
                <a:latin typeface="Nunito" pitchFamily="2" charset="0"/>
              </a:rPr>
              <a:t>                    //	Update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if shortcut through vertex k has shorter path</a:t>
            </a:r>
          </a:p>
          <a:p>
            <a:pPr algn="l" rtl="0" fontAlgn="base"/>
            <a:r>
              <a:rPr lang="en-GB" sz="1600" b="0" i="1" dirty="0">
                <a:solidFill>
                  <a:srgbClr val="273239"/>
                </a:solidFill>
                <a:effectLst/>
                <a:latin typeface="Nunito" pitchFamily="2" charset="0"/>
              </a:rPr>
              <a:t>where </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 source vertex, j = Destination vertex, k = Intermediate vertex</a:t>
            </a:r>
          </a:p>
          <a:p>
            <a:pPr algn="l" rtl="0" fontAlgn="base"/>
            <a:r>
              <a:rPr lang="en-GB" sz="2000" dirty="0"/>
              <a:t>Time Complexity: O(V</a:t>
            </a:r>
            <a:r>
              <a:rPr lang="en-GB" sz="2000" baseline="30000" dirty="0"/>
              <a:t>3</a:t>
            </a:r>
            <a:r>
              <a:rPr lang="en-GB" sz="2000" dirty="0"/>
              <a:t>), where V is the number of vertices in the graph and we run three nested loops each of size V</a:t>
            </a:r>
          </a:p>
          <a:p>
            <a:endParaRPr lang="en-SE" dirty="0"/>
          </a:p>
        </p:txBody>
      </p:sp>
    </p:spTree>
    <p:extLst>
      <p:ext uri="{BB962C8B-B14F-4D97-AF65-F5344CB8AC3E}">
        <p14:creationId xmlns:p14="http://schemas.microsoft.com/office/powerpoint/2010/main" val="3597082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57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788642"/>
            <a:ext cx="8337914" cy="2385268"/>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with weight w(</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(We also write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to denote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[u]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u.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prevNode</a:t>
            </a:r>
            <a:r>
              <a:rPr lang="en-US" dirty="0">
                <a:latin typeface="Arial" panose="020B0604020202020204" pitchFamily="34" charset="0"/>
                <a:cs typeface="Arial" panose="020B0604020202020204" pitchFamily="34" charset="0"/>
              </a:rPr>
              <a:t>[v] is the previous vertex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u→v</a:t>
            </a:r>
            <a:r>
              <a:rPr lang="en-US" dirty="0">
                <a:latin typeface="Arial" panose="020B0604020202020204" pitchFamily="34" charset="0"/>
                <a:cs typeface="Arial" panose="020B0604020202020204" pitchFamily="34" charset="0"/>
              </a:rPr>
              <a:t> gives shorter path to v through u,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and </a:t>
            </a:r>
            <a:r>
              <a:rPr lang="en-US" dirty="0" err="1">
                <a:latin typeface="Arial" panose="020B0604020202020204" pitchFamily="34" charset="0"/>
                <a:cs typeface="Arial" panose="020B0604020202020204" pitchFamily="34" charset="0"/>
              </a:rPr>
              <a:t>prevNode</a:t>
            </a:r>
            <a:r>
              <a:rPr lang="en-US" dirty="0">
                <a:latin typeface="Arial" panose="020B0604020202020204" pitchFamily="34" charset="0"/>
                <a:cs typeface="Arial" panose="020B0604020202020204" pitchFamily="34" charset="0"/>
              </a:rPr>
              <a:t>[v].</a:t>
            </a:r>
          </a:p>
          <a:p>
            <a:pPr marL="742950" lvl="1" indent="-285750">
              <a:spcBef>
                <a:spcPts val="300"/>
              </a:spcBef>
              <a:spcAft>
                <a:spcPts val="300"/>
              </a:spcAft>
              <a:buClr>
                <a:schemeClr val="accent6"/>
              </a:buClr>
              <a:buFont typeface="Wingdings" pitchFamily="2" charset="2"/>
              <a:buChar char="§"/>
            </a:pP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min(</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[u] + w(</a:t>
            </a:r>
            <a:r>
              <a:rPr lang="en-US" sz="1600" dirty="0" err="1">
                <a:latin typeface="Arial" panose="020B0604020202020204" pitchFamily="34" charset="0"/>
                <a:cs typeface="Arial" panose="020B0604020202020204" pitchFamily="34" charset="0"/>
              </a:rPr>
              <a:t>u,v</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prevNode</a:t>
            </a:r>
            <a:r>
              <a:rPr lang="en-US" sz="1600" dirty="0">
                <a:latin typeface="Arial" panose="020B0604020202020204" pitchFamily="34" charset="0"/>
                <a:cs typeface="Arial" panose="020B0604020202020204" pitchFamily="34" charset="0"/>
              </a:rPr>
              <a:t>[v]=u </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466976" y="6270652"/>
            <a:ext cx="3056910" cy="502294"/>
          </a:xfrm>
          <a:prstGeom prst="rect">
            <a:avLst/>
          </a:prstGeom>
        </p:spPr>
        <p:txBody>
          <a:bodyPr vert="horz" wrap="square" lIns="0" tIns="8930" rIns="0" bIns="0" rtlCol="0">
            <a:spAutoFit/>
          </a:bodyPr>
          <a:lstStyle/>
          <a:p>
            <a:pPr marR="3572" indent="149120">
              <a:lnSpc>
                <a:spcPct val="119800"/>
              </a:lnSpc>
              <a:spcBef>
                <a:spcPts val="70"/>
              </a:spcBef>
            </a:pPr>
            <a:r>
              <a:rPr lang="en-GB" sz="1400" dirty="0">
                <a:solidFill>
                  <a:srgbClr val="8D3124"/>
                </a:solidFill>
                <a:latin typeface="Arial" panose="020B0604020202020204" pitchFamily="34" charset="0"/>
                <a:cs typeface="Arial" panose="020B0604020202020204" pitchFamily="34" charset="0"/>
              </a:rPr>
              <a:t>Previous shortest path from s to v goes through vertex x, with cost of 7.2</a:t>
            </a:r>
            <a:endParaRPr sz="1400"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1992335" y="5778081"/>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5"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243367" y="3247159"/>
            <a:ext cx="3056911" cy="655348"/>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After relaxing edge </a:t>
            </a:r>
            <a:r>
              <a:rPr lang="en-US" sz="1400" dirty="0" err="1">
                <a:solidFill>
                  <a:srgbClr val="8D3124"/>
                </a:solidFill>
                <a:latin typeface="Arial" panose="020B0604020202020204" pitchFamily="34" charset="0"/>
                <a:cs typeface="Arial" panose="020B0604020202020204" pitchFamily="34" charset="0"/>
              </a:rPr>
              <a:t>u</a:t>
            </a:r>
            <a:r>
              <a:rPr sz="1400" dirty="0" err="1">
                <a:solidFill>
                  <a:srgbClr val="8D3124"/>
                </a:solidFill>
                <a:latin typeface="Arial" panose="020B0604020202020204" pitchFamily="34" charset="0"/>
                <a:cs typeface="Arial" panose="020B0604020202020204" pitchFamily="34" charset="0"/>
              </a:rPr>
              <a:t>v</a:t>
            </a:r>
            <a:r>
              <a:rPr lang="en-GB" sz="1400" dirty="0">
                <a:solidFill>
                  <a:srgbClr val="8D3124"/>
                </a:solidFill>
                <a:latin typeface="Arial" panose="020B0604020202020204" pitchFamily="34" charset="0"/>
                <a:cs typeface="Arial" panose="020B0604020202020204" pitchFamily="34" charset="0"/>
              </a:rPr>
              <a:t>, the shortest path from s to v is updated to go through vertex u, with cost of 4.4</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lang="en-GB" sz="1400" spc="80" dirty="0">
                <a:latin typeface="Arial" panose="020B0604020202020204" pitchFamily="34" charset="0"/>
                <a:cs typeface="Arial" panose="020B0604020202020204" pitchFamily="34" charset="0"/>
              </a:rPr>
              <a:t>u</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v</a:t>
            </a:r>
            <a:r>
              <a:rPr sz="1400" spc="91" dirty="0">
                <a:latin typeface="Trebuchet MS"/>
                <a:cs typeface="Trebuchet MS"/>
              </a:rPr>
              <a:t>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12008" y="3282267"/>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z="1400" spc="-4" dirty="0">
                <a:latin typeface="DejaVu Sans Mono"/>
                <a:cs typeface="DejaVu Sans Mono"/>
              </a:rPr>
              <a:t>I</a:t>
            </a:r>
            <a:r>
              <a:rPr sz="1400" spc="-4" dirty="0" err="1">
                <a:latin typeface="DejaVu Sans Mono"/>
                <a:cs typeface="DejaVu Sans Mono"/>
              </a:rPr>
              <a:t>nt</a:t>
            </a:r>
            <a:r>
              <a:rPr lang="en-GB" sz="1400" spc="-4" dirty="0">
                <a:latin typeface="DejaVu Sans Mono"/>
                <a:cs typeface="DejaVu Sans Mono"/>
              </a:rPr>
              <a:t> u </a:t>
            </a:r>
            <a:r>
              <a:rPr sz="1400" spc="-4" dirty="0">
                <a:latin typeface="DejaVu Sans Mono"/>
                <a:cs typeface="DejaVu Sans Mono"/>
              </a:rPr>
              <a:t>=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 </a:t>
            </a:r>
            <a:r>
              <a:rPr sz="1400" spc="-4" dirty="0">
                <a:latin typeface="DejaVu Sans Mono"/>
                <a:cs typeface="DejaVu Sans Mono"/>
              </a:rPr>
              <a:t>=</a:t>
            </a:r>
            <a:r>
              <a:rPr lang="en-GB" sz="1400" spc="-4" dirty="0">
                <a:latin typeface="DejaVu Sans Mono"/>
                <a:cs typeface="DejaVu Sans Mono"/>
              </a:rPr>
              <a:t> </a:t>
            </a:r>
            <a:r>
              <a:rPr sz="1400" spc="-4" dirty="0">
                <a:latin typeface="DejaVu Sans Mono"/>
                <a:cs typeface="DejaVu Sans Mono"/>
              </a:rPr>
              <a:t>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&gt;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prevNode</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u</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503938"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prevNode</a:t>
            </a:r>
            <a:r>
              <a:rPr lang="en-US" sz="1600" dirty="0">
                <a:solidFill>
                  <a:srgbClr val="1B8E1D"/>
                </a:solidFill>
                <a:latin typeface="Times New Roman" panose="02020603050405020304" pitchFamily="18" charset="0"/>
                <a:cs typeface="Times New Roman" panose="02020603050405020304" pitchFamily="18" charset="0"/>
              </a:rPr>
              <a:t>[v]=u</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719198" y="5696675"/>
            <a:ext cx="4364415" cy="107721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 7.2 &gt;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a:t>
            </a:r>
          </a:p>
          <a:p>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 4.4, </a:t>
            </a:r>
            <a:r>
              <a:rPr lang="en-US" sz="1600" dirty="0" err="1">
                <a:solidFill>
                  <a:schemeClr val="tx1"/>
                </a:solidFill>
                <a:latin typeface="Times New Roman" panose="02020603050405020304" pitchFamily="18" charset="0"/>
                <a:cs typeface="Times New Roman" panose="02020603050405020304" pitchFamily="18" charset="0"/>
              </a:rPr>
              <a:t>prevNode</a:t>
            </a:r>
            <a:r>
              <a:rPr lang="en-US" sz="1600" dirty="0">
                <a:solidFill>
                  <a:schemeClr val="tx1"/>
                </a:solidFill>
                <a:latin typeface="Times New Roman" panose="02020603050405020304" pitchFamily="18" charset="0"/>
                <a:cs typeface="Times New Roman" panose="02020603050405020304" pitchFamily="18" charset="0"/>
              </a:rPr>
              <a:t>[v] = u</a:t>
            </a:r>
          </a:p>
        </p:txBody>
      </p:sp>
      <p:sp>
        <p:nvSpPr>
          <p:cNvPr id="3" name="object 67">
            <a:extLst>
              <a:ext uri="{FF2B5EF4-FFF2-40B4-BE49-F238E27FC236}">
                <a16:creationId xmlns:a16="http://schemas.microsoft.com/office/drawing/2014/main" id="{CD3DC351-1C16-14E0-9FDD-D0741FCDF89A}"/>
              </a:ext>
            </a:extLst>
          </p:cNvPr>
          <p:cNvSpPr txBox="1"/>
          <p:nvPr/>
        </p:nvSpPr>
        <p:spPr>
          <a:xfrm>
            <a:off x="2600576" y="5931411"/>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x</a:t>
            </a:r>
            <a:endParaRPr sz="1400"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1912964" y="3955364"/>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18DC-CA0A-D6E3-F041-DC707ADACFAE}"/>
              </a:ext>
            </a:extLst>
          </p:cNvPr>
          <p:cNvSpPr>
            <a:spLocks noGrp="1"/>
          </p:cNvSpPr>
          <p:nvPr>
            <p:ph type="title"/>
          </p:nvPr>
        </p:nvSpPr>
        <p:spPr/>
        <p:txBody>
          <a:bodyPr>
            <a:normAutofit fontScale="90000"/>
          </a:bodyPr>
          <a:lstStyle/>
          <a:p>
            <a:r>
              <a:rPr lang="en-GB" dirty="0"/>
              <a:t>Floyd </a:t>
            </a:r>
            <a:r>
              <a:rPr lang="en-GB" dirty="0" err="1"/>
              <a:t>Warshall</a:t>
            </a:r>
            <a:r>
              <a:rPr lang="en-GB" dirty="0"/>
              <a:t> Algorithm is Dynamic Programming </a:t>
            </a:r>
            <a:endParaRPr lang="en-SE" dirty="0"/>
          </a:p>
        </p:txBody>
      </p:sp>
      <p:sp>
        <p:nvSpPr>
          <p:cNvPr id="3" name="Content Placeholder 2">
            <a:extLst>
              <a:ext uri="{FF2B5EF4-FFF2-40B4-BE49-F238E27FC236}">
                <a16:creationId xmlns:a16="http://schemas.microsoft.com/office/drawing/2014/main" id="{FFBD784B-C24C-BC28-099E-5A3DA91AAB02}"/>
              </a:ext>
            </a:extLst>
          </p:cNvPr>
          <p:cNvSpPr>
            <a:spLocks noGrp="1"/>
          </p:cNvSpPr>
          <p:nvPr>
            <p:ph idx="1"/>
          </p:nvPr>
        </p:nvSpPr>
        <p:spPr>
          <a:xfrm>
            <a:off x="457200" y="1345485"/>
            <a:ext cx="8229600" cy="2564038"/>
          </a:xfrm>
        </p:spPr>
        <p:txBody>
          <a:bodyPr>
            <a:normAutofit fontScale="85000" lnSpcReduction="10000"/>
          </a:bodyPr>
          <a:lstStyle/>
          <a:p>
            <a:r>
              <a:rPr lang="en-GB" dirty="0"/>
              <a:t>Floyd </a:t>
            </a:r>
            <a:r>
              <a:rPr lang="en-GB" dirty="0" err="1"/>
              <a:t>Warshall</a:t>
            </a:r>
            <a:r>
              <a:rPr lang="en-GB" dirty="0"/>
              <a:t> Algorithm is a Dynamic Programming based algorithm. It finds all pairs shortest paths using following recursive nature of problem. For every pair (</a:t>
            </a:r>
            <a:r>
              <a:rPr lang="en-GB" dirty="0" err="1"/>
              <a:t>i</a:t>
            </a:r>
            <a:r>
              <a:rPr lang="en-GB" dirty="0"/>
              <a:t>, j) of source and destination vertices respectively, there are two possible cases. 1) k is not an intermediate vertex in shortest path from </a:t>
            </a:r>
            <a:r>
              <a:rPr lang="en-GB" dirty="0" err="1"/>
              <a:t>i</a:t>
            </a:r>
            <a:r>
              <a:rPr lang="en-GB" dirty="0"/>
              <a:t> to j. We keep the value of </a:t>
            </a:r>
            <a:r>
              <a:rPr lang="en-GB" dirty="0" err="1"/>
              <a:t>dist</a:t>
            </a:r>
            <a:r>
              <a:rPr lang="en-GB" dirty="0"/>
              <a:t>[</a:t>
            </a:r>
            <a:r>
              <a:rPr lang="en-GB" dirty="0" err="1"/>
              <a:t>i</a:t>
            </a:r>
            <a:r>
              <a:rPr lang="en-GB" dirty="0"/>
              <a:t>][j] as it is. 2) k is an intermediate vertex in shortest path from </a:t>
            </a:r>
            <a:r>
              <a:rPr lang="en-GB" dirty="0" err="1"/>
              <a:t>i</a:t>
            </a:r>
            <a:r>
              <a:rPr lang="en-GB" dirty="0"/>
              <a:t> to j. We update the value of </a:t>
            </a:r>
            <a:r>
              <a:rPr lang="en-GB" dirty="0" err="1"/>
              <a:t>dist</a:t>
            </a:r>
            <a:r>
              <a:rPr lang="en-GB" dirty="0"/>
              <a:t>[</a:t>
            </a:r>
            <a:r>
              <a:rPr lang="en-GB" dirty="0" err="1"/>
              <a:t>i</a:t>
            </a:r>
            <a:r>
              <a:rPr lang="en-GB" dirty="0"/>
              <a:t>][j] as </a:t>
            </a:r>
            <a:r>
              <a:rPr lang="en-GB" dirty="0" err="1"/>
              <a:t>dist</a:t>
            </a:r>
            <a:r>
              <a:rPr lang="en-GB" dirty="0"/>
              <a:t>[</a:t>
            </a:r>
            <a:r>
              <a:rPr lang="en-GB" dirty="0" err="1"/>
              <a:t>i</a:t>
            </a:r>
            <a:r>
              <a:rPr lang="en-GB" dirty="0"/>
              <a:t>][k] + </a:t>
            </a:r>
            <a:r>
              <a:rPr lang="en-GB" dirty="0" err="1"/>
              <a:t>dist</a:t>
            </a:r>
            <a:r>
              <a:rPr lang="en-GB" dirty="0"/>
              <a:t>[k][j]. The following figure shows the above optimal substructure property in the all-pairs shortest path problem, which enables the use of dynamic programming.</a:t>
            </a:r>
            <a:endParaRPr lang="en-SE" dirty="0"/>
          </a:p>
        </p:txBody>
      </p:sp>
      <p:pic>
        <p:nvPicPr>
          <p:cNvPr id="4" name="Picture 3">
            <a:extLst>
              <a:ext uri="{FF2B5EF4-FFF2-40B4-BE49-F238E27FC236}">
                <a16:creationId xmlns:a16="http://schemas.microsoft.com/office/drawing/2014/main" id="{CF86743D-CD45-0715-CCB8-12BB3C8E8A3A}"/>
              </a:ext>
            </a:extLst>
          </p:cNvPr>
          <p:cNvPicPr>
            <a:picLocks noChangeAspect="1"/>
          </p:cNvPicPr>
          <p:nvPr/>
        </p:nvPicPr>
        <p:blipFill>
          <a:blip r:embed="rId2"/>
          <a:stretch>
            <a:fillRect/>
          </a:stretch>
        </p:blipFill>
        <p:spPr>
          <a:xfrm>
            <a:off x="1948542" y="3864429"/>
            <a:ext cx="5442856" cy="2993571"/>
          </a:xfrm>
          <a:prstGeom prst="rect">
            <a:avLst/>
          </a:prstGeom>
        </p:spPr>
      </p:pic>
    </p:spTree>
    <p:extLst>
      <p:ext uri="{BB962C8B-B14F-4D97-AF65-F5344CB8AC3E}">
        <p14:creationId xmlns:p14="http://schemas.microsoft.com/office/powerpoint/2010/main" val="203372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E54C-DA8B-B67D-A6BF-75464C88FEB4}"/>
              </a:ext>
            </a:extLst>
          </p:cNvPr>
          <p:cNvSpPr>
            <a:spLocks noGrp="1"/>
          </p:cNvSpPr>
          <p:nvPr>
            <p:ph type="title"/>
          </p:nvPr>
        </p:nvSpPr>
        <p:spPr/>
        <p:txBody>
          <a:bodyPr/>
          <a:lstStyle/>
          <a:p>
            <a:r>
              <a:rPr lang="en-GB" dirty="0"/>
              <a:t>Floyd </a:t>
            </a:r>
            <a:r>
              <a:rPr lang="en-GB" dirty="0" err="1"/>
              <a:t>Warshall</a:t>
            </a:r>
            <a:r>
              <a:rPr lang="en-GB" dirty="0"/>
              <a:t> Algorithm Example</a:t>
            </a:r>
            <a:endParaRPr lang="en-SE" dirty="0"/>
          </a:p>
        </p:txBody>
      </p:sp>
      <p:sp>
        <p:nvSpPr>
          <p:cNvPr id="3" name="Content Placeholder 2">
            <a:extLst>
              <a:ext uri="{FF2B5EF4-FFF2-40B4-BE49-F238E27FC236}">
                <a16:creationId xmlns:a16="http://schemas.microsoft.com/office/drawing/2014/main" id="{1393817F-37BA-5EE3-C0C9-6ABDFB77D559}"/>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E6B6C8-4107-C022-A33C-7BD7A85BC739}"/>
              </a:ext>
            </a:extLst>
          </p:cNvPr>
          <p:cNvPicPr>
            <a:picLocks noChangeAspect="1"/>
          </p:cNvPicPr>
          <p:nvPr/>
        </p:nvPicPr>
        <p:blipFill>
          <a:blip r:embed="rId2"/>
          <a:stretch>
            <a:fillRect/>
          </a:stretch>
        </p:blipFill>
        <p:spPr>
          <a:xfrm>
            <a:off x="1778631" y="1600200"/>
            <a:ext cx="5586737" cy="5094514"/>
          </a:xfrm>
          <a:prstGeom prst="rect">
            <a:avLst/>
          </a:prstGeom>
        </p:spPr>
      </p:pic>
    </p:spTree>
    <p:extLst>
      <p:ext uri="{BB962C8B-B14F-4D97-AF65-F5344CB8AC3E}">
        <p14:creationId xmlns:p14="http://schemas.microsoft.com/office/powerpoint/2010/main" val="1091798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6387D2-C41E-37C5-CA9F-B8CECE06169B}"/>
                  </a:ext>
                </a:extLst>
              </p:cNvPr>
              <p:cNvSpPr>
                <a:spLocks noGrp="1"/>
              </p:cNvSpPr>
              <p:nvPr>
                <p:ph idx="1"/>
              </p:nvPr>
            </p:nvSpPr>
            <p:spPr>
              <a:xfrm>
                <a:off x="457200" y="128199"/>
                <a:ext cx="8229600" cy="1632857"/>
              </a:xfrm>
            </p:spPr>
            <p:txBody>
              <a:bodyPr/>
              <a:lstStyle/>
              <a:p>
                <a:r>
                  <a:rPr lang="en-GB" b="1" i="1" u="sng" dirty="0">
                    <a:solidFill>
                      <a:srgbClr val="273239"/>
                    </a:solidFill>
                    <a:effectLst/>
                    <a:latin typeface="Nunito" pitchFamily="2" charset="0"/>
                  </a:rPr>
                  <a:t>Step 1</a:t>
                </a:r>
                <a:r>
                  <a:rPr lang="en-GB" b="1" i="1" dirty="0">
                    <a:solidFill>
                      <a:srgbClr val="273239"/>
                    </a:solidFill>
                    <a:effectLst/>
                    <a:latin typeface="Nunito" pitchFamily="2" charset="0"/>
                  </a:rPr>
                  <a:t>:</a:t>
                </a:r>
                <a:r>
                  <a:rPr lang="en-GB" b="0" i="1" dirty="0">
                    <a:solidFill>
                      <a:srgbClr val="273239"/>
                    </a:solidFill>
                    <a:effectLst/>
                    <a:latin typeface="Nunito" pitchFamily="2" charset="0"/>
                  </a:rPr>
                  <a:t> Initialize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matrix using the input graph such that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weight of edge from</a:t>
                </a:r>
                <a:r>
                  <a:rPr lang="en-GB" b="1" i="1" dirty="0">
                    <a:solidFill>
                      <a:srgbClr val="273239"/>
                    </a:solidFill>
                    <a:effectLst/>
                    <a:latin typeface="Nunito" pitchFamily="2" charset="0"/>
                  </a:rPr>
                  <a:t> </a:t>
                </a:r>
                <a:r>
                  <a:rPr lang="en-GB" b="1" i="1" dirty="0" err="1">
                    <a:solidFill>
                      <a:srgbClr val="273239"/>
                    </a:solidFill>
                    <a:effectLst/>
                    <a:latin typeface="Nunito" pitchFamily="2" charset="0"/>
                  </a:rPr>
                  <a:t>i</a:t>
                </a:r>
                <a:r>
                  <a:rPr lang="en-GB" b="1" i="1" dirty="0">
                    <a:solidFill>
                      <a:srgbClr val="273239"/>
                    </a:solidFill>
                    <a:effectLst/>
                    <a:latin typeface="Nunito" pitchFamily="2" charset="0"/>
                  </a:rPr>
                  <a:t> </a:t>
                </a:r>
                <a:r>
                  <a:rPr lang="en-GB" b="0" i="1" dirty="0">
                    <a:solidFill>
                      <a:srgbClr val="273239"/>
                    </a:solidFill>
                    <a:effectLst/>
                    <a:latin typeface="Nunito" pitchFamily="2" charset="0"/>
                  </a:rPr>
                  <a:t>to </a:t>
                </a:r>
                <a:r>
                  <a:rPr lang="en-GB" b="1" i="1" dirty="0">
                    <a:solidFill>
                      <a:srgbClr val="273239"/>
                    </a:solidFill>
                    <a:effectLst/>
                    <a:latin typeface="Nunito" pitchFamily="2" charset="0"/>
                  </a:rPr>
                  <a:t>j</a:t>
                </a:r>
                <a:r>
                  <a:rPr lang="en-GB" b="0" i="1" dirty="0">
                    <a:solidFill>
                      <a:srgbClr val="273239"/>
                    </a:solidFill>
                    <a:effectLst/>
                    <a:latin typeface="Nunito" pitchFamily="2" charset="0"/>
                  </a:rPr>
                  <a:t>, also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b="0" i="1" dirty="0">
                    <a:solidFill>
                      <a:srgbClr val="273239"/>
                    </a:solidFill>
                    <a:effectLst/>
                    <a:latin typeface="Nunito" pitchFamily="2" charset="0"/>
                  </a:rPr>
                  <a:t> if there is no edge from </a:t>
                </a:r>
                <a:r>
                  <a:rPr lang="en-GB" b="1" i="1" dirty="0" err="1">
                    <a:solidFill>
                      <a:srgbClr val="273239"/>
                    </a:solidFill>
                    <a:effectLst/>
                    <a:latin typeface="Nunito" pitchFamily="2" charset="0"/>
                  </a:rPr>
                  <a:t>i</a:t>
                </a:r>
                <a:r>
                  <a:rPr lang="en-GB" b="0" i="1" dirty="0">
                    <a:solidFill>
                      <a:srgbClr val="273239"/>
                    </a:solidFill>
                    <a:effectLst/>
                    <a:latin typeface="Nunito" pitchFamily="2" charset="0"/>
                  </a:rPr>
                  <a:t> to </a:t>
                </a:r>
                <a:r>
                  <a:rPr lang="en-GB" b="1" i="1" dirty="0">
                    <a:solidFill>
                      <a:srgbClr val="273239"/>
                    </a:solidFill>
                    <a:effectLst/>
                    <a:latin typeface="Nunito" pitchFamily="2" charset="0"/>
                  </a:rPr>
                  <a:t>j.</a:t>
                </a:r>
                <a:endParaRPr lang="en-SE" dirty="0"/>
              </a:p>
            </p:txBody>
          </p:sp>
        </mc:Choice>
        <mc:Fallback xmlns="">
          <p:sp>
            <p:nvSpPr>
              <p:cNvPr id="3" name="Content Placeholder 2">
                <a:extLst>
                  <a:ext uri="{FF2B5EF4-FFF2-40B4-BE49-F238E27FC236}">
                    <a16:creationId xmlns:a16="http://schemas.microsoft.com/office/drawing/2014/main" id="{D16387D2-C41E-37C5-CA9F-B8CECE06169B}"/>
                  </a:ext>
                </a:extLst>
              </p:cNvPr>
              <p:cNvSpPr>
                <a:spLocks noGrp="1" noRot="1" noChangeAspect="1" noMove="1" noResize="1" noEditPoints="1" noAdjustHandles="1" noChangeArrowheads="1" noChangeShapeType="1" noTextEdit="1"/>
              </p:cNvSpPr>
              <p:nvPr>
                <p:ph idx="1"/>
              </p:nvPr>
            </p:nvSpPr>
            <p:spPr>
              <a:xfrm>
                <a:off x="457200" y="128199"/>
                <a:ext cx="8229600" cy="1632857"/>
              </a:xfrm>
              <a:blipFill>
                <a:blip r:embed="rId2"/>
                <a:stretch>
                  <a:fillRect l="-963" t="-2985" r="-125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4698B389-391E-3333-9DA0-8D3AA782FE8A}"/>
              </a:ext>
            </a:extLst>
          </p:cNvPr>
          <p:cNvPicPr>
            <a:picLocks noChangeAspect="1"/>
          </p:cNvPicPr>
          <p:nvPr/>
        </p:nvPicPr>
        <p:blipFill>
          <a:blip r:embed="rId3"/>
          <a:stretch>
            <a:fillRect/>
          </a:stretch>
        </p:blipFill>
        <p:spPr>
          <a:xfrm>
            <a:off x="594261" y="1582739"/>
            <a:ext cx="7033680" cy="4873625"/>
          </a:xfrm>
          <a:prstGeom prst="rect">
            <a:avLst/>
          </a:prstGeom>
        </p:spPr>
      </p:pic>
      <p:pic>
        <p:nvPicPr>
          <p:cNvPr id="5" name="Picture 4">
            <a:extLst>
              <a:ext uri="{FF2B5EF4-FFF2-40B4-BE49-F238E27FC236}">
                <a16:creationId xmlns:a16="http://schemas.microsoft.com/office/drawing/2014/main" id="{3D80B631-821D-129B-8455-27A3539DBC9E}"/>
              </a:ext>
            </a:extLst>
          </p:cNvPr>
          <p:cNvPicPr>
            <a:picLocks noChangeAspect="1"/>
          </p:cNvPicPr>
          <p:nvPr/>
        </p:nvPicPr>
        <p:blipFill>
          <a:blip r:embed="rId4"/>
          <a:stretch>
            <a:fillRect/>
          </a:stretch>
        </p:blipFill>
        <p:spPr>
          <a:xfrm>
            <a:off x="6111882" y="4093029"/>
            <a:ext cx="3032118" cy="2764971"/>
          </a:xfrm>
          <a:prstGeom prst="rect">
            <a:avLst/>
          </a:prstGeom>
        </p:spPr>
      </p:pic>
      <mc:AlternateContent xmlns:mc="http://schemas.openxmlformats.org/markup-compatibility/2006" xmlns:a14="http://schemas.microsoft.com/office/drawing/2010/main">
        <mc:Choice Requires="a14">
          <p:graphicFrame>
            <p:nvGraphicFramePr>
              <p:cNvPr id="30" name="Table 8">
                <a:extLst>
                  <a:ext uri="{FF2B5EF4-FFF2-40B4-BE49-F238E27FC236}">
                    <a16:creationId xmlns:a16="http://schemas.microsoft.com/office/drawing/2014/main" id="{E975CF2C-C2E2-4AE3-BB0C-82E2D6E21621}"/>
                  </a:ext>
                </a:extLst>
              </p:cNvPr>
              <p:cNvGraphicFramePr>
                <a:graphicFrameLocks noGrp="1"/>
              </p:cNvGraphicFramePr>
              <p:nvPr>
                <p:extLst>
                  <p:ext uri="{D42A27DB-BD31-4B8C-83A1-F6EECF244321}">
                    <p14:modId xmlns:p14="http://schemas.microsoft.com/office/powerpoint/2010/main" val="843176023"/>
                  </p:ext>
                </p:extLst>
              </p:nvPr>
            </p:nvGraphicFramePr>
            <p:xfrm>
              <a:off x="2627974" y="2695932"/>
              <a:ext cx="3259644" cy="3219744"/>
            </p:xfrm>
            <a:graphic>
              <a:graphicData uri="http://schemas.openxmlformats.org/drawingml/2006/table">
                <a:tbl>
                  <a:tblPr firstRow="1" bandRow="1">
                    <a:tableStyleId>{5C22544A-7EE6-4342-B048-85BDC9FD1C3A}</a:tableStyleId>
                  </a:tblPr>
                  <a:tblGrid>
                    <a:gridCol w="543274">
                      <a:extLst>
                        <a:ext uri="{9D8B030D-6E8A-4147-A177-3AD203B41FA5}">
                          <a16:colId xmlns:a16="http://schemas.microsoft.com/office/drawing/2014/main" val="87882016"/>
                        </a:ext>
                      </a:extLst>
                    </a:gridCol>
                    <a:gridCol w="543274">
                      <a:extLst>
                        <a:ext uri="{9D8B030D-6E8A-4147-A177-3AD203B41FA5}">
                          <a16:colId xmlns:a16="http://schemas.microsoft.com/office/drawing/2014/main" val="2672372922"/>
                        </a:ext>
                      </a:extLst>
                    </a:gridCol>
                    <a:gridCol w="543274">
                      <a:extLst>
                        <a:ext uri="{9D8B030D-6E8A-4147-A177-3AD203B41FA5}">
                          <a16:colId xmlns:a16="http://schemas.microsoft.com/office/drawing/2014/main" val="2876599589"/>
                        </a:ext>
                      </a:extLst>
                    </a:gridCol>
                    <a:gridCol w="543274">
                      <a:extLst>
                        <a:ext uri="{9D8B030D-6E8A-4147-A177-3AD203B41FA5}">
                          <a16:colId xmlns:a16="http://schemas.microsoft.com/office/drawing/2014/main" val="1198770112"/>
                        </a:ext>
                      </a:extLst>
                    </a:gridCol>
                    <a:gridCol w="543274">
                      <a:extLst>
                        <a:ext uri="{9D8B030D-6E8A-4147-A177-3AD203B41FA5}">
                          <a16:colId xmlns:a16="http://schemas.microsoft.com/office/drawing/2014/main" val="3021353885"/>
                        </a:ext>
                      </a:extLst>
                    </a:gridCol>
                    <a:gridCol w="543274">
                      <a:extLst>
                        <a:ext uri="{9D8B030D-6E8A-4147-A177-3AD203B41FA5}">
                          <a16:colId xmlns:a16="http://schemas.microsoft.com/office/drawing/2014/main" val="2094097777"/>
                        </a:ext>
                      </a:extLst>
                    </a:gridCol>
                  </a:tblGrid>
                  <a:tr h="536424">
                    <a:tc>
                      <a:txBody>
                        <a:bodyPr/>
                        <a:lstStyle/>
                        <a:p>
                          <a:pPr algn="ctr"/>
                          <a:endParaRPr lang="en-US" sz="2900" dirty="0"/>
                        </a:p>
                      </a:txBody>
                      <a:tcPr marL="94663" marR="94663" marT="47332" marB="47332">
                        <a:solidFill>
                          <a:schemeClr val="accent1"/>
                        </a:solidFill>
                      </a:tcPr>
                    </a:tc>
                    <a:tc>
                      <a:txBody>
                        <a:bodyPr/>
                        <a:lstStyle/>
                        <a:p>
                          <a:pPr algn="ctr"/>
                          <a:r>
                            <a:rPr lang="en-US" sz="2900" dirty="0"/>
                            <a:t>A</a:t>
                          </a:r>
                        </a:p>
                      </a:txBody>
                      <a:tcPr marL="94663" marR="94663" marT="47332" marB="47332"/>
                    </a:tc>
                    <a:tc>
                      <a:txBody>
                        <a:bodyPr/>
                        <a:lstStyle/>
                        <a:p>
                          <a:pPr algn="ctr"/>
                          <a:r>
                            <a:rPr lang="en-US" sz="2900" dirty="0"/>
                            <a:t>B</a:t>
                          </a:r>
                        </a:p>
                      </a:txBody>
                      <a:tcPr marL="94663" marR="94663" marT="47332" marB="47332"/>
                    </a:tc>
                    <a:tc>
                      <a:txBody>
                        <a:bodyPr/>
                        <a:lstStyle/>
                        <a:p>
                          <a:pPr algn="ctr"/>
                          <a:r>
                            <a:rPr lang="en-US" sz="2900" dirty="0"/>
                            <a:t>C</a:t>
                          </a:r>
                        </a:p>
                      </a:txBody>
                      <a:tcPr marL="94663" marR="94663" marT="47332" marB="47332"/>
                    </a:tc>
                    <a:tc>
                      <a:txBody>
                        <a:bodyPr/>
                        <a:lstStyle/>
                        <a:p>
                          <a:pPr algn="ctr"/>
                          <a:r>
                            <a:rPr lang="en-US" sz="2900" dirty="0"/>
                            <a:t>D</a:t>
                          </a:r>
                        </a:p>
                      </a:txBody>
                      <a:tcPr marL="94663" marR="94663" marT="47332" marB="47332"/>
                    </a:tc>
                    <a:tc>
                      <a:txBody>
                        <a:bodyPr/>
                        <a:lstStyle/>
                        <a:p>
                          <a:pPr algn="ctr"/>
                          <a:r>
                            <a:rPr lang="en-US" sz="2900" dirty="0"/>
                            <a:t>E</a:t>
                          </a:r>
                        </a:p>
                      </a:txBody>
                      <a:tcPr marL="94663" marR="94663" marT="47332" marB="47332"/>
                    </a:tc>
                    <a:extLst>
                      <a:ext uri="{0D108BD9-81ED-4DB2-BD59-A6C34878D82A}">
                        <a16:rowId xmlns:a16="http://schemas.microsoft.com/office/drawing/2014/main" val="1856605516"/>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A</a:t>
                          </a:r>
                        </a:p>
                      </a:txBody>
                      <a:tcPr marL="94663" marR="94663" marT="47332" marB="47332">
                        <a:solidFill>
                          <a:schemeClr val="accent1"/>
                        </a:solidFill>
                      </a:tcPr>
                    </a:tc>
                    <a:tc>
                      <a:txBody>
                        <a:bodyPr/>
                        <a:lstStyle/>
                        <a:p>
                          <a:pPr algn="ctr"/>
                          <a:r>
                            <a:rPr lang="en-US" sz="2900" dirty="0"/>
                            <a:t>0</a:t>
                          </a:r>
                        </a:p>
                      </a:txBody>
                      <a:tcPr marL="94663" marR="94663" marT="47332" marB="47332"/>
                    </a:tc>
                    <a:tc>
                      <a:txBody>
                        <a:bodyPr/>
                        <a:lstStyle/>
                        <a:p>
                          <a:pPr algn="ctr"/>
                          <a:r>
                            <a:rPr lang="en-US" sz="2900" dirty="0"/>
                            <a:t>4</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5</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extLst>
                      <a:ext uri="{0D108BD9-81ED-4DB2-BD59-A6C34878D82A}">
                        <a16:rowId xmlns:a16="http://schemas.microsoft.com/office/drawing/2014/main" val="2144217172"/>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B</a:t>
                          </a:r>
                        </a:p>
                      </a:txBody>
                      <a:tcPr marL="94663" marR="94663" marT="47332" marB="47332">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1</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6</a:t>
                          </a:r>
                        </a:p>
                      </a:txBody>
                      <a:tcPr marL="94663" marR="94663" marT="47332" marB="47332"/>
                    </a:tc>
                    <a:extLst>
                      <a:ext uri="{0D108BD9-81ED-4DB2-BD59-A6C34878D82A}">
                        <a16:rowId xmlns:a16="http://schemas.microsoft.com/office/drawing/2014/main" val="1146920931"/>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C</a:t>
                          </a:r>
                        </a:p>
                      </a:txBody>
                      <a:tcPr marL="94663" marR="94663" marT="47332" marB="47332">
                        <a:solidFill>
                          <a:schemeClr val="accent1"/>
                        </a:solidFill>
                      </a:tcPr>
                    </a:tc>
                    <a:tc>
                      <a:txBody>
                        <a:bodyPr/>
                        <a:lstStyle/>
                        <a:p>
                          <a:pPr algn="ctr"/>
                          <a:r>
                            <a:rPr lang="en-US" sz="2900" dirty="0"/>
                            <a:t>2</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3</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extLst>
                      <a:ext uri="{0D108BD9-81ED-4DB2-BD59-A6C34878D82A}">
                        <a16:rowId xmlns:a16="http://schemas.microsoft.com/office/drawing/2014/main" val="2695006252"/>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D</a:t>
                          </a:r>
                        </a:p>
                      </a:txBody>
                      <a:tcPr marL="94663" marR="94663" marT="47332" marB="47332">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1</a:t>
                          </a:r>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2</a:t>
                          </a:r>
                        </a:p>
                      </a:txBody>
                      <a:tcPr marL="94663" marR="94663" marT="47332" marB="47332"/>
                    </a:tc>
                    <a:extLst>
                      <a:ext uri="{0D108BD9-81ED-4DB2-BD59-A6C34878D82A}">
                        <a16:rowId xmlns:a16="http://schemas.microsoft.com/office/drawing/2014/main" val="1811768096"/>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E</a:t>
                          </a:r>
                        </a:p>
                      </a:txBody>
                      <a:tcPr marL="94663" marR="94663" marT="47332" marB="47332">
                        <a:solidFill>
                          <a:schemeClr val="accent1"/>
                        </a:solidFill>
                      </a:tcPr>
                    </a:tc>
                    <a:tc>
                      <a:txBody>
                        <a:bodyPr/>
                        <a:lstStyle/>
                        <a:p>
                          <a:pPr algn="ctr"/>
                          <a:r>
                            <a:rPr lang="en-US" sz="2900" dirty="0"/>
                            <a:t>1</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4</a:t>
                          </a:r>
                        </a:p>
                      </a:txBody>
                      <a:tcPr marL="94663" marR="94663" marT="47332" marB="47332"/>
                    </a:tc>
                    <a:tc>
                      <a:txBody>
                        <a:bodyPr/>
                        <a:lstStyle/>
                        <a:p>
                          <a:pPr algn="ctr"/>
                          <a:r>
                            <a:rPr lang="en-US" sz="2900" dirty="0"/>
                            <a:t>0</a:t>
                          </a:r>
                        </a:p>
                      </a:txBody>
                      <a:tcPr marL="94663" marR="94663" marT="47332" marB="47332"/>
                    </a:tc>
                    <a:extLst>
                      <a:ext uri="{0D108BD9-81ED-4DB2-BD59-A6C34878D82A}">
                        <a16:rowId xmlns:a16="http://schemas.microsoft.com/office/drawing/2014/main" val="1189046981"/>
                      </a:ext>
                    </a:extLst>
                  </a:tr>
                </a:tbl>
              </a:graphicData>
            </a:graphic>
          </p:graphicFrame>
        </mc:Choice>
        <mc:Fallback xmlns="">
          <p:graphicFrame>
            <p:nvGraphicFramePr>
              <p:cNvPr id="30" name="Table 8">
                <a:extLst>
                  <a:ext uri="{FF2B5EF4-FFF2-40B4-BE49-F238E27FC236}">
                    <a16:creationId xmlns:a16="http://schemas.microsoft.com/office/drawing/2014/main" id="{E975CF2C-C2E2-4AE3-BB0C-82E2D6E21621}"/>
                  </a:ext>
                </a:extLst>
              </p:cNvPr>
              <p:cNvGraphicFramePr>
                <a:graphicFrameLocks noGrp="1"/>
              </p:cNvGraphicFramePr>
              <p:nvPr>
                <p:extLst>
                  <p:ext uri="{D42A27DB-BD31-4B8C-83A1-F6EECF244321}">
                    <p14:modId xmlns:p14="http://schemas.microsoft.com/office/powerpoint/2010/main" val="843176023"/>
                  </p:ext>
                </p:extLst>
              </p:nvPr>
            </p:nvGraphicFramePr>
            <p:xfrm>
              <a:off x="2627974" y="2695932"/>
              <a:ext cx="3259644" cy="3219744"/>
            </p:xfrm>
            <a:graphic>
              <a:graphicData uri="http://schemas.openxmlformats.org/drawingml/2006/table">
                <a:tbl>
                  <a:tblPr firstRow="1" bandRow="1">
                    <a:tableStyleId>{5C22544A-7EE6-4342-B048-85BDC9FD1C3A}</a:tableStyleId>
                  </a:tblPr>
                  <a:tblGrid>
                    <a:gridCol w="543274">
                      <a:extLst>
                        <a:ext uri="{9D8B030D-6E8A-4147-A177-3AD203B41FA5}">
                          <a16:colId xmlns:a16="http://schemas.microsoft.com/office/drawing/2014/main" val="87882016"/>
                        </a:ext>
                      </a:extLst>
                    </a:gridCol>
                    <a:gridCol w="543274">
                      <a:extLst>
                        <a:ext uri="{9D8B030D-6E8A-4147-A177-3AD203B41FA5}">
                          <a16:colId xmlns:a16="http://schemas.microsoft.com/office/drawing/2014/main" val="2672372922"/>
                        </a:ext>
                      </a:extLst>
                    </a:gridCol>
                    <a:gridCol w="543274">
                      <a:extLst>
                        <a:ext uri="{9D8B030D-6E8A-4147-A177-3AD203B41FA5}">
                          <a16:colId xmlns:a16="http://schemas.microsoft.com/office/drawing/2014/main" val="2876599589"/>
                        </a:ext>
                      </a:extLst>
                    </a:gridCol>
                    <a:gridCol w="543274">
                      <a:extLst>
                        <a:ext uri="{9D8B030D-6E8A-4147-A177-3AD203B41FA5}">
                          <a16:colId xmlns:a16="http://schemas.microsoft.com/office/drawing/2014/main" val="1198770112"/>
                        </a:ext>
                      </a:extLst>
                    </a:gridCol>
                    <a:gridCol w="543274">
                      <a:extLst>
                        <a:ext uri="{9D8B030D-6E8A-4147-A177-3AD203B41FA5}">
                          <a16:colId xmlns:a16="http://schemas.microsoft.com/office/drawing/2014/main" val="3021353885"/>
                        </a:ext>
                      </a:extLst>
                    </a:gridCol>
                    <a:gridCol w="543274">
                      <a:extLst>
                        <a:ext uri="{9D8B030D-6E8A-4147-A177-3AD203B41FA5}">
                          <a16:colId xmlns:a16="http://schemas.microsoft.com/office/drawing/2014/main" val="2094097777"/>
                        </a:ext>
                      </a:extLst>
                    </a:gridCol>
                  </a:tblGrid>
                  <a:tr h="536624">
                    <a:tc>
                      <a:txBody>
                        <a:bodyPr/>
                        <a:lstStyle/>
                        <a:p>
                          <a:pPr algn="ctr"/>
                          <a:endParaRPr lang="en-US" sz="2900" dirty="0"/>
                        </a:p>
                      </a:txBody>
                      <a:tcPr marL="94663" marR="94663" marT="47332" marB="47332">
                        <a:solidFill>
                          <a:schemeClr val="accent1"/>
                        </a:solidFill>
                      </a:tcPr>
                    </a:tc>
                    <a:tc>
                      <a:txBody>
                        <a:bodyPr/>
                        <a:lstStyle/>
                        <a:p>
                          <a:pPr algn="ctr"/>
                          <a:r>
                            <a:rPr lang="en-US" sz="2900" dirty="0"/>
                            <a:t>A</a:t>
                          </a:r>
                        </a:p>
                      </a:txBody>
                      <a:tcPr marL="94663" marR="94663" marT="47332" marB="47332"/>
                    </a:tc>
                    <a:tc>
                      <a:txBody>
                        <a:bodyPr/>
                        <a:lstStyle/>
                        <a:p>
                          <a:pPr algn="ctr"/>
                          <a:r>
                            <a:rPr lang="en-US" sz="2900" dirty="0"/>
                            <a:t>B</a:t>
                          </a:r>
                        </a:p>
                      </a:txBody>
                      <a:tcPr marL="94663" marR="94663" marT="47332" marB="47332"/>
                    </a:tc>
                    <a:tc>
                      <a:txBody>
                        <a:bodyPr/>
                        <a:lstStyle/>
                        <a:p>
                          <a:pPr algn="ctr"/>
                          <a:r>
                            <a:rPr lang="en-US" sz="2900" dirty="0"/>
                            <a:t>C</a:t>
                          </a:r>
                        </a:p>
                      </a:txBody>
                      <a:tcPr marL="94663" marR="94663" marT="47332" marB="47332"/>
                    </a:tc>
                    <a:tc>
                      <a:txBody>
                        <a:bodyPr/>
                        <a:lstStyle/>
                        <a:p>
                          <a:pPr algn="ctr"/>
                          <a:r>
                            <a:rPr lang="en-US" sz="2900" dirty="0"/>
                            <a:t>D</a:t>
                          </a:r>
                        </a:p>
                      </a:txBody>
                      <a:tcPr marL="94663" marR="94663" marT="47332" marB="47332"/>
                    </a:tc>
                    <a:tc>
                      <a:txBody>
                        <a:bodyPr/>
                        <a:lstStyle/>
                        <a:p>
                          <a:pPr algn="ctr"/>
                          <a:r>
                            <a:rPr lang="en-US" sz="2900" dirty="0"/>
                            <a:t>E</a:t>
                          </a:r>
                        </a:p>
                      </a:txBody>
                      <a:tcPr marL="94663" marR="94663" marT="47332" marB="47332"/>
                    </a:tc>
                    <a:extLst>
                      <a:ext uri="{0D108BD9-81ED-4DB2-BD59-A6C34878D82A}">
                        <a16:rowId xmlns:a16="http://schemas.microsoft.com/office/drawing/2014/main" val="1856605516"/>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A</a:t>
                          </a:r>
                        </a:p>
                      </a:txBody>
                      <a:tcPr marL="94663" marR="94663" marT="47332" marB="47332">
                        <a:solidFill>
                          <a:schemeClr val="accent1"/>
                        </a:solidFill>
                      </a:tcPr>
                    </a:tc>
                    <a:tc>
                      <a:txBody>
                        <a:bodyPr/>
                        <a:lstStyle/>
                        <a:p>
                          <a:pPr algn="ctr"/>
                          <a:r>
                            <a:rPr lang="en-US" sz="2900" dirty="0"/>
                            <a:t>0</a:t>
                          </a:r>
                        </a:p>
                      </a:txBody>
                      <a:tcPr marL="94663" marR="94663" marT="47332" marB="47332"/>
                    </a:tc>
                    <a:tc>
                      <a:txBody>
                        <a:bodyPr/>
                        <a:lstStyle/>
                        <a:p>
                          <a:pPr algn="ctr"/>
                          <a:r>
                            <a:rPr lang="en-US" sz="2900" dirty="0"/>
                            <a:t>4</a:t>
                          </a:r>
                        </a:p>
                      </a:txBody>
                      <a:tcPr marL="94663" marR="94663" marT="47332" marB="47332"/>
                    </a:tc>
                    <a:tc>
                      <a:txBody>
                        <a:bodyPr/>
                        <a:lstStyle/>
                        <a:p>
                          <a:endParaRPr lang="en-SE"/>
                        </a:p>
                      </a:txBody>
                      <a:tcPr marL="94663" marR="94663" marT="47332" marB="47332">
                        <a:blipFill>
                          <a:blip r:embed="rId5"/>
                          <a:stretch>
                            <a:fillRect l="-302247" t="-110227" r="-204494" b="-434091"/>
                          </a:stretch>
                        </a:blipFill>
                      </a:tcPr>
                    </a:tc>
                    <a:tc>
                      <a:txBody>
                        <a:bodyPr/>
                        <a:lstStyle/>
                        <a:p>
                          <a:pPr algn="ctr"/>
                          <a:r>
                            <a:rPr lang="en-US" sz="2900" dirty="0"/>
                            <a:t>5</a:t>
                          </a:r>
                        </a:p>
                      </a:txBody>
                      <a:tcPr marL="94663" marR="94663" marT="47332" marB="47332"/>
                    </a:tc>
                    <a:tc>
                      <a:txBody>
                        <a:bodyPr/>
                        <a:lstStyle/>
                        <a:p>
                          <a:endParaRPr lang="en-SE"/>
                        </a:p>
                      </a:txBody>
                      <a:tcPr marL="94663" marR="94663" marT="47332" marB="47332">
                        <a:blipFill>
                          <a:blip r:embed="rId5"/>
                          <a:stretch>
                            <a:fillRect l="-502247" t="-110227" r="-4494" b="-434091"/>
                          </a:stretch>
                        </a:blipFill>
                      </a:tcPr>
                    </a:tc>
                    <a:extLst>
                      <a:ext uri="{0D108BD9-81ED-4DB2-BD59-A6C34878D82A}">
                        <a16:rowId xmlns:a16="http://schemas.microsoft.com/office/drawing/2014/main" val="2144217172"/>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B</a:t>
                          </a:r>
                        </a:p>
                      </a:txBody>
                      <a:tcPr marL="94663" marR="94663" marT="47332" marB="47332">
                        <a:solidFill>
                          <a:schemeClr val="accent1"/>
                        </a:solidFill>
                      </a:tcPr>
                    </a:tc>
                    <a:tc>
                      <a:txBody>
                        <a:bodyPr/>
                        <a:lstStyle/>
                        <a:p>
                          <a:endParaRPr lang="en-SE"/>
                        </a:p>
                      </a:txBody>
                      <a:tcPr marL="94663" marR="94663" marT="47332" marB="47332">
                        <a:blipFill>
                          <a:blip r:embed="rId5"/>
                          <a:stretch>
                            <a:fillRect l="-101124" t="-207865" r="-405618" b="-329213"/>
                          </a:stretch>
                        </a:blipFill>
                      </a:tcPr>
                    </a:tc>
                    <a:tc>
                      <a:txBody>
                        <a:bodyPr/>
                        <a:lstStyle/>
                        <a:p>
                          <a:pPr algn="ctr"/>
                          <a:r>
                            <a:rPr lang="en-US" sz="2900" dirty="0"/>
                            <a:t>0</a:t>
                          </a:r>
                        </a:p>
                      </a:txBody>
                      <a:tcPr marL="94663" marR="94663" marT="47332" marB="47332"/>
                    </a:tc>
                    <a:tc>
                      <a:txBody>
                        <a:bodyPr/>
                        <a:lstStyle/>
                        <a:p>
                          <a:pPr algn="ctr"/>
                          <a:r>
                            <a:rPr lang="en-US" sz="2900" dirty="0"/>
                            <a:t>1</a:t>
                          </a:r>
                        </a:p>
                      </a:txBody>
                      <a:tcPr marL="94663" marR="94663" marT="47332" marB="47332"/>
                    </a:tc>
                    <a:tc>
                      <a:txBody>
                        <a:bodyPr/>
                        <a:lstStyle/>
                        <a:p>
                          <a:endParaRPr lang="en-SE"/>
                        </a:p>
                      </a:txBody>
                      <a:tcPr marL="94663" marR="94663" marT="47332" marB="47332">
                        <a:blipFill>
                          <a:blip r:embed="rId5"/>
                          <a:stretch>
                            <a:fillRect l="-402247" t="-207865" r="-104494" b="-329213"/>
                          </a:stretch>
                        </a:blipFill>
                      </a:tcPr>
                    </a:tc>
                    <a:tc>
                      <a:txBody>
                        <a:bodyPr/>
                        <a:lstStyle/>
                        <a:p>
                          <a:pPr algn="ctr"/>
                          <a:r>
                            <a:rPr lang="en-US" sz="2900" dirty="0"/>
                            <a:t>6</a:t>
                          </a:r>
                        </a:p>
                      </a:txBody>
                      <a:tcPr marL="94663" marR="94663" marT="47332" marB="47332"/>
                    </a:tc>
                    <a:extLst>
                      <a:ext uri="{0D108BD9-81ED-4DB2-BD59-A6C34878D82A}">
                        <a16:rowId xmlns:a16="http://schemas.microsoft.com/office/drawing/2014/main" val="1146920931"/>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C</a:t>
                          </a:r>
                        </a:p>
                      </a:txBody>
                      <a:tcPr marL="94663" marR="94663" marT="47332" marB="47332">
                        <a:solidFill>
                          <a:schemeClr val="accent1"/>
                        </a:solidFill>
                      </a:tcPr>
                    </a:tc>
                    <a:tc>
                      <a:txBody>
                        <a:bodyPr/>
                        <a:lstStyle/>
                        <a:p>
                          <a:pPr algn="ctr"/>
                          <a:r>
                            <a:rPr lang="en-US" sz="2900" dirty="0"/>
                            <a:t>2</a:t>
                          </a:r>
                        </a:p>
                      </a:txBody>
                      <a:tcPr marL="94663" marR="94663" marT="47332" marB="47332"/>
                    </a:tc>
                    <a:tc>
                      <a:txBody>
                        <a:bodyPr/>
                        <a:lstStyle/>
                        <a:p>
                          <a:endParaRPr lang="en-SE"/>
                        </a:p>
                      </a:txBody>
                      <a:tcPr marL="94663" marR="94663" marT="47332" marB="47332">
                        <a:blipFill>
                          <a:blip r:embed="rId5"/>
                          <a:stretch>
                            <a:fillRect l="-198889" t="-311364" r="-301111" b="-232955"/>
                          </a:stretch>
                        </a:blipFill>
                      </a:tcPr>
                    </a:tc>
                    <a:tc>
                      <a:txBody>
                        <a:bodyPr/>
                        <a:lstStyle/>
                        <a:p>
                          <a:pPr algn="ctr"/>
                          <a:r>
                            <a:rPr lang="en-US" sz="2900" dirty="0"/>
                            <a:t>0</a:t>
                          </a:r>
                        </a:p>
                      </a:txBody>
                      <a:tcPr marL="94663" marR="94663" marT="47332" marB="47332"/>
                    </a:tc>
                    <a:tc>
                      <a:txBody>
                        <a:bodyPr/>
                        <a:lstStyle/>
                        <a:p>
                          <a:pPr algn="ctr"/>
                          <a:r>
                            <a:rPr lang="en-US" sz="2900" dirty="0"/>
                            <a:t>3</a:t>
                          </a:r>
                        </a:p>
                      </a:txBody>
                      <a:tcPr marL="94663" marR="94663" marT="47332" marB="47332"/>
                    </a:tc>
                    <a:tc>
                      <a:txBody>
                        <a:bodyPr/>
                        <a:lstStyle/>
                        <a:p>
                          <a:endParaRPr lang="en-SE"/>
                        </a:p>
                      </a:txBody>
                      <a:tcPr marL="94663" marR="94663" marT="47332" marB="47332">
                        <a:blipFill>
                          <a:blip r:embed="rId5"/>
                          <a:stretch>
                            <a:fillRect l="-502247" t="-311364" r="-4494" b="-232955"/>
                          </a:stretch>
                        </a:blipFill>
                      </a:tcPr>
                    </a:tc>
                    <a:extLst>
                      <a:ext uri="{0D108BD9-81ED-4DB2-BD59-A6C34878D82A}">
                        <a16:rowId xmlns:a16="http://schemas.microsoft.com/office/drawing/2014/main" val="2695006252"/>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D</a:t>
                          </a:r>
                        </a:p>
                      </a:txBody>
                      <a:tcPr marL="94663" marR="94663" marT="47332" marB="47332">
                        <a:solidFill>
                          <a:schemeClr val="accent1"/>
                        </a:solidFill>
                      </a:tcPr>
                    </a:tc>
                    <a:tc>
                      <a:txBody>
                        <a:bodyPr/>
                        <a:lstStyle/>
                        <a:p>
                          <a:endParaRPr lang="en-SE"/>
                        </a:p>
                      </a:txBody>
                      <a:tcPr marL="94663" marR="94663" marT="47332" marB="47332">
                        <a:blipFill>
                          <a:blip r:embed="rId5"/>
                          <a:stretch>
                            <a:fillRect l="-101124" t="-411364" r="-405618" b="-132955"/>
                          </a:stretch>
                        </a:blipFill>
                      </a:tcPr>
                    </a:tc>
                    <a:tc>
                      <a:txBody>
                        <a:bodyPr/>
                        <a:lstStyle/>
                        <a:p>
                          <a:endParaRPr lang="en-SE"/>
                        </a:p>
                      </a:txBody>
                      <a:tcPr marL="94663" marR="94663" marT="47332" marB="47332">
                        <a:blipFill>
                          <a:blip r:embed="rId5"/>
                          <a:stretch>
                            <a:fillRect l="-198889" t="-411364" r="-301111" b="-132955"/>
                          </a:stretch>
                        </a:blipFill>
                      </a:tcPr>
                    </a:tc>
                    <a:tc>
                      <a:txBody>
                        <a:bodyPr/>
                        <a:lstStyle/>
                        <a:p>
                          <a:pPr algn="ctr"/>
                          <a:r>
                            <a:rPr lang="en-US" sz="2900" dirty="0"/>
                            <a:t>1</a:t>
                          </a:r>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2</a:t>
                          </a:r>
                        </a:p>
                      </a:txBody>
                      <a:tcPr marL="94663" marR="94663" marT="47332" marB="47332"/>
                    </a:tc>
                    <a:extLst>
                      <a:ext uri="{0D108BD9-81ED-4DB2-BD59-A6C34878D82A}">
                        <a16:rowId xmlns:a16="http://schemas.microsoft.com/office/drawing/2014/main" val="1811768096"/>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E</a:t>
                          </a:r>
                        </a:p>
                      </a:txBody>
                      <a:tcPr marL="94663" marR="94663" marT="47332" marB="47332">
                        <a:solidFill>
                          <a:schemeClr val="accent1"/>
                        </a:solidFill>
                      </a:tcPr>
                    </a:tc>
                    <a:tc>
                      <a:txBody>
                        <a:bodyPr/>
                        <a:lstStyle/>
                        <a:p>
                          <a:pPr algn="ctr"/>
                          <a:r>
                            <a:rPr lang="en-US" sz="2900" dirty="0"/>
                            <a:t>1</a:t>
                          </a:r>
                        </a:p>
                      </a:txBody>
                      <a:tcPr marL="94663" marR="94663" marT="47332" marB="47332"/>
                    </a:tc>
                    <a:tc>
                      <a:txBody>
                        <a:bodyPr/>
                        <a:lstStyle/>
                        <a:p>
                          <a:endParaRPr lang="en-SE"/>
                        </a:p>
                      </a:txBody>
                      <a:tcPr marL="94663" marR="94663" marT="47332" marB="47332">
                        <a:blipFill>
                          <a:blip r:embed="rId5"/>
                          <a:stretch>
                            <a:fillRect l="-198889" t="-511364" r="-301111" b="-32955"/>
                          </a:stretch>
                        </a:blipFill>
                      </a:tcPr>
                    </a:tc>
                    <a:tc>
                      <a:txBody>
                        <a:bodyPr/>
                        <a:lstStyle/>
                        <a:p>
                          <a:endParaRPr lang="en-SE"/>
                        </a:p>
                      </a:txBody>
                      <a:tcPr marL="94663" marR="94663" marT="47332" marB="47332">
                        <a:blipFill>
                          <a:blip r:embed="rId5"/>
                          <a:stretch>
                            <a:fillRect l="-302247" t="-511364" r="-204494" b="-32955"/>
                          </a:stretch>
                        </a:blipFill>
                      </a:tcPr>
                    </a:tc>
                    <a:tc>
                      <a:txBody>
                        <a:bodyPr/>
                        <a:lstStyle/>
                        <a:p>
                          <a:pPr algn="ctr"/>
                          <a:r>
                            <a:rPr lang="en-US" sz="2900" dirty="0"/>
                            <a:t>4</a:t>
                          </a:r>
                        </a:p>
                      </a:txBody>
                      <a:tcPr marL="94663" marR="94663" marT="47332" marB="47332"/>
                    </a:tc>
                    <a:tc>
                      <a:txBody>
                        <a:bodyPr/>
                        <a:lstStyle/>
                        <a:p>
                          <a:pPr algn="ctr"/>
                          <a:r>
                            <a:rPr lang="en-US" sz="2900" dirty="0"/>
                            <a:t>0</a:t>
                          </a:r>
                        </a:p>
                      </a:txBody>
                      <a:tcPr marL="94663" marR="94663" marT="47332" marB="47332"/>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612486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ED0394-B6CF-EA57-0A26-4A59B4C1A1A5}"/>
              </a:ext>
            </a:extLst>
          </p:cNvPr>
          <p:cNvSpPr>
            <a:spLocks noGrp="1"/>
          </p:cNvSpPr>
          <p:nvPr>
            <p:ph idx="1"/>
          </p:nvPr>
        </p:nvSpPr>
        <p:spPr>
          <a:xfrm>
            <a:off x="348343" y="195942"/>
            <a:ext cx="8240001" cy="1698173"/>
          </a:xfrm>
        </p:spPr>
        <p:txBody>
          <a:bodyPr>
            <a:normAutofit/>
          </a:bodyPr>
          <a:lstStyle/>
          <a:p>
            <a:pPr algn="l" rtl="0" fontAlgn="base"/>
            <a:r>
              <a:rPr lang="en-GB" b="1" i="1" u="sng" dirty="0">
                <a:solidFill>
                  <a:srgbClr val="273239"/>
                </a:solidFill>
                <a:effectLst/>
                <a:latin typeface="Nunito" pitchFamily="2" charset="0"/>
              </a:rPr>
              <a:t>Step 2</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p>
          <a:p>
            <a:pPr algn="l" rtl="0" fontAlgn="base"/>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][j])</a:t>
            </a:r>
          </a:p>
          <a:p>
            <a:endParaRPr lang="en-SE" dirty="0"/>
          </a:p>
        </p:txBody>
      </p:sp>
      <p:pic>
        <p:nvPicPr>
          <p:cNvPr id="4" name="Picture 3">
            <a:extLst>
              <a:ext uri="{FF2B5EF4-FFF2-40B4-BE49-F238E27FC236}">
                <a16:creationId xmlns:a16="http://schemas.microsoft.com/office/drawing/2014/main" id="{82FB5B71-9F25-22A2-88E1-D2B475960FF8}"/>
              </a:ext>
            </a:extLst>
          </p:cNvPr>
          <p:cNvPicPr>
            <a:picLocks noChangeAspect="1"/>
          </p:cNvPicPr>
          <p:nvPr/>
        </p:nvPicPr>
        <p:blipFill>
          <a:blip r:embed="rId5"/>
          <a:stretch>
            <a:fillRect/>
          </a:stretch>
        </p:blipFill>
        <p:spPr>
          <a:xfrm>
            <a:off x="0" y="1872344"/>
            <a:ext cx="6736197" cy="3559627"/>
          </a:xfrm>
          <a:prstGeom prst="rect">
            <a:avLst/>
          </a:prstGeom>
        </p:spPr>
      </p:pic>
      <p:pic>
        <p:nvPicPr>
          <p:cNvPr id="6" name="Picture 5">
            <a:extLst>
              <a:ext uri="{FF2B5EF4-FFF2-40B4-BE49-F238E27FC236}">
                <a16:creationId xmlns:a16="http://schemas.microsoft.com/office/drawing/2014/main" id="{D5703FDA-1244-AF44-0E49-D693D418DAB9}"/>
              </a:ext>
            </a:extLst>
          </p:cNvPr>
          <p:cNvPicPr>
            <a:picLocks noChangeAspect="1"/>
          </p:cNvPicPr>
          <p:nvPr/>
        </p:nvPicPr>
        <p:blipFill>
          <a:blip r:embed="rId6"/>
          <a:stretch>
            <a:fillRect/>
          </a:stretch>
        </p:blipFill>
        <p:spPr>
          <a:xfrm>
            <a:off x="6338693" y="4299857"/>
            <a:ext cx="2805307" cy="2558143"/>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B524E2C-C803-4B5A-A3B0-3992E5DF67A8}"/>
                  </a:ext>
                </a:extLst>
              </p:cNvPr>
              <p:cNvGraphicFramePr>
                <a:graphicFrameLocks noGrp="1"/>
              </p:cNvGraphicFramePr>
              <p:nvPr>
                <p:extLst>
                  <p:ext uri="{D42A27DB-BD31-4B8C-83A1-F6EECF244321}">
                    <p14:modId xmlns:p14="http://schemas.microsoft.com/office/powerpoint/2010/main" val="1049623148"/>
                  </p:ext>
                </p:extLst>
              </p:nvPr>
            </p:nvGraphicFramePr>
            <p:xfrm>
              <a:off x="335280" y="2807426"/>
              <a:ext cx="2275358" cy="2225040"/>
            </p:xfrm>
            <a:graphic>
              <a:graphicData uri="http://schemas.openxmlformats.org/drawingml/2006/table">
                <a:tbl>
                  <a:tblPr firstRow="1" bandRow="1">
                    <a:tableStyleId>{5C22544A-7EE6-4342-B048-85BDC9FD1C3A}</a:tableStyleId>
                  </a:tblPr>
                  <a:tblGrid>
                    <a:gridCol w="386080">
                      <a:extLst>
                        <a:ext uri="{9D8B030D-6E8A-4147-A177-3AD203B41FA5}">
                          <a16:colId xmlns:a16="http://schemas.microsoft.com/office/drawing/2014/main" val="87882016"/>
                        </a:ext>
                      </a:extLst>
                    </a:gridCol>
                    <a:gridCol w="380686">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dirty="0"/>
                        </a:p>
                      </a:txBody>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4B524E2C-C803-4B5A-A3B0-3992E5DF67A8}"/>
                  </a:ext>
                </a:extLst>
              </p:cNvPr>
              <p:cNvGraphicFramePr>
                <a:graphicFrameLocks noGrp="1"/>
              </p:cNvGraphicFramePr>
              <p:nvPr>
                <p:extLst>
                  <p:ext uri="{D42A27DB-BD31-4B8C-83A1-F6EECF244321}">
                    <p14:modId xmlns:p14="http://schemas.microsoft.com/office/powerpoint/2010/main" val="1049623148"/>
                  </p:ext>
                </p:extLst>
              </p:nvPr>
            </p:nvGraphicFramePr>
            <p:xfrm>
              <a:off x="335280" y="2807426"/>
              <a:ext cx="2275358" cy="2225040"/>
            </p:xfrm>
            <a:graphic>
              <a:graphicData uri="http://schemas.openxmlformats.org/drawingml/2006/table">
                <a:tbl>
                  <a:tblPr firstRow="1" bandRow="1">
                    <a:tableStyleId>{5C22544A-7EE6-4342-B048-85BDC9FD1C3A}</a:tableStyleId>
                  </a:tblPr>
                  <a:tblGrid>
                    <a:gridCol w="386080">
                      <a:extLst>
                        <a:ext uri="{9D8B030D-6E8A-4147-A177-3AD203B41FA5}">
                          <a16:colId xmlns:a16="http://schemas.microsoft.com/office/drawing/2014/main" val="87882016"/>
                        </a:ext>
                      </a:extLst>
                    </a:gridCol>
                    <a:gridCol w="380686">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dirty="0"/>
                        </a:p>
                      </a:txBody>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endParaRPr lang="en-SE"/>
                        </a:p>
                      </a:txBody>
                      <a:tcPr>
                        <a:blipFill>
                          <a:blip r:embed="rId7"/>
                          <a:stretch>
                            <a:fillRect l="-306452" t="-108197" r="-206452" b="-424590"/>
                          </a:stretch>
                        </a:blipFill>
                      </a:tcPr>
                    </a:tc>
                    <a:tc>
                      <a:txBody>
                        <a:bodyPr/>
                        <a:lstStyle/>
                        <a:p>
                          <a:pPr algn="ctr"/>
                          <a:r>
                            <a:rPr lang="en-US" sz="1800" dirty="0"/>
                            <a:t>5</a:t>
                          </a:r>
                        </a:p>
                      </a:txBody>
                      <a:tcPr/>
                    </a:tc>
                    <a:tc>
                      <a:txBody>
                        <a:bodyPr/>
                        <a:lstStyle/>
                        <a:p>
                          <a:endParaRPr lang="en-SE"/>
                        </a:p>
                      </a:txBody>
                      <a:tcPr>
                        <a:blipFill>
                          <a:blip r:embed="rId7"/>
                          <a:stretch>
                            <a:fillRect l="-506452" t="-108197" r="-6452" b="-424590"/>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7"/>
                          <a:stretch>
                            <a:fillRect l="-103175" t="-208197" r="-400000" b="-324590"/>
                          </a:stretch>
                        </a:blipFill>
                      </a:tcPr>
                    </a:tc>
                    <a:tc>
                      <a:txBody>
                        <a:bodyPr/>
                        <a:lstStyle/>
                        <a:p>
                          <a:pPr algn="ctr"/>
                          <a:r>
                            <a:rPr lang="en-US" sz="1800" dirty="0"/>
                            <a:t>0</a:t>
                          </a:r>
                        </a:p>
                      </a:txBody>
                      <a:tcPr/>
                    </a:tc>
                    <a:tc>
                      <a:txBody>
                        <a:bodyPr/>
                        <a:lstStyle/>
                        <a:p>
                          <a:pPr algn="ctr"/>
                          <a:r>
                            <a:rPr lang="en-US" sz="1800" dirty="0"/>
                            <a:t>1</a:t>
                          </a:r>
                        </a:p>
                      </a:txBody>
                      <a:tcPr/>
                    </a:tc>
                    <a:tc>
                      <a:txBody>
                        <a:bodyPr/>
                        <a:lstStyle/>
                        <a:p>
                          <a:endParaRPr lang="en-SE"/>
                        </a:p>
                      </a:txBody>
                      <a:tcPr>
                        <a:blipFill>
                          <a:blip r:embed="rId7"/>
                          <a:stretch>
                            <a:fillRect l="-406452" t="-208197" r="-106452" b="-324590"/>
                          </a:stretch>
                        </a:blipFill>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endParaRPr lang="en-SE"/>
                        </a:p>
                      </a:txBody>
                      <a:tcPr>
                        <a:blipFill>
                          <a:blip r:embed="rId7"/>
                          <a:stretch>
                            <a:fillRect l="-206452" t="-308197" r="-306452" b="-224590"/>
                          </a:stretch>
                        </a:blipFill>
                      </a:tcPr>
                    </a:tc>
                    <a:tc>
                      <a:txBody>
                        <a:bodyPr/>
                        <a:lstStyle/>
                        <a:p>
                          <a:pPr algn="ctr"/>
                          <a:r>
                            <a:rPr lang="en-US" sz="1800" dirty="0"/>
                            <a:t>0</a:t>
                          </a:r>
                        </a:p>
                      </a:txBody>
                      <a:tcPr/>
                    </a:tc>
                    <a:tc>
                      <a:txBody>
                        <a:bodyPr/>
                        <a:lstStyle/>
                        <a:p>
                          <a:pPr algn="ctr"/>
                          <a:r>
                            <a:rPr lang="en-US" sz="1800" dirty="0"/>
                            <a:t>3</a:t>
                          </a:r>
                        </a:p>
                      </a:txBody>
                      <a:tcPr/>
                    </a:tc>
                    <a:tc>
                      <a:txBody>
                        <a:bodyPr/>
                        <a:lstStyle/>
                        <a:p>
                          <a:endParaRPr lang="en-SE"/>
                        </a:p>
                      </a:txBody>
                      <a:tcPr>
                        <a:blipFill>
                          <a:blip r:embed="rId7"/>
                          <a:stretch>
                            <a:fillRect l="-506452" t="-308197" r="-6452" b="-224590"/>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7"/>
                          <a:stretch>
                            <a:fillRect l="-103175" t="-408197" r="-400000" b="-124590"/>
                          </a:stretch>
                        </a:blipFill>
                      </a:tcPr>
                    </a:tc>
                    <a:tc>
                      <a:txBody>
                        <a:bodyPr/>
                        <a:lstStyle/>
                        <a:p>
                          <a:endParaRPr lang="en-SE"/>
                        </a:p>
                      </a:txBody>
                      <a:tcPr>
                        <a:blipFill>
                          <a:blip r:embed="rId7"/>
                          <a:stretch>
                            <a:fillRect l="-206452" t="-408197" r="-306452" b="-124590"/>
                          </a:stretch>
                        </a:blipFill>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endParaRPr lang="en-SE"/>
                        </a:p>
                      </a:txBody>
                      <a:tcPr>
                        <a:blipFill>
                          <a:blip r:embed="rId7"/>
                          <a:stretch>
                            <a:fillRect l="-206452" t="-508197" r="-306452" b="-24590"/>
                          </a:stretch>
                        </a:blipFill>
                      </a:tcPr>
                    </a:tc>
                    <a:tc>
                      <a:txBody>
                        <a:bodyPr/>
                        <a:lstStyle/>
                        <a:p>
                          <a:endParaRPr lang="en-SE"/>
                        </a:p>
                      </a:txBody>
                      <a:tcPr>
                        <a:blipFill>
                          <a:blip r:embed="rId7"/>
                          <a:stretch>
                            <a:fillRect l="-306452" t="-508197" r="-206452" b="-24590"/>
                          </a:stretch>
                        </a:blipFill>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756DF911-93FA-460C-AE65-0E1A55DC66D1}"/>
                  </a:ext>
                </a:extLst>
              </p:cNvPr>
              <p:cNvGraphicFramePr>
                <a:graphicFrameLocks noGrp="1"/>
              </p:cNvGraphicFramePr>
              <p:nvPr>
                <p:extLst>
                  <p:ext uri="{D42A27DB-BD31-4B8C-83A1-F6EECF244321}">
                    <p14:modId xmlns:p14="http://schemas.microsoft.com/office/powerpoint/2010/main" val="494044631"/>
                  </p:ext>
                </p:extLst>
              </p:nvPr>
            </p:nvGraphicFramePr>
            <p:xfrm>
              <a:off x="4085136" y="281944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rgbClr val="FF0000"/>
                                    </a:solidFill>
                                    <a:latin typeface="Cambria Math" panose="02040503050406030204" pitchFamily="18" charset="0"/>
                                  </a:rPr>
                                  <m:t>6</m:t>
                                </m:r>
                              </m:oMath>
                            </m:oMathPara>
                          </a14:m>
                          <a:endParaRPr lang="en-US" sz="1800" dirty="0">
                            <a:solidFill>
                              <a:srgbClr val="FF0000"/>
                            </a:solidFill>
                          </a:endParaRPr>
                        </a:p>
                      </a:txBody>
                      <a:tcPr/>
                    </a:tc>
                    <a:tc>
                      <a:txBody>
                        <a:bodyPr/>
                        <a:lstStyle/>
                        <a:p>
                          <a:pPr algn="ctr"/>
                          <a:r>
                            <a:rPr lang="en-US" sz="1800" dirty="0"/>
                            <a:t>0</a:t>
                          </a:r>
                        </a:p>
                      </a:txBody>
                      <a:tcPr/>
                    </a:tc>
                    <a:tc>
                      <a:txBody>
                        <a:bodyPr/>
                        <a:lstStyle/>
                        <a:p>
                          <a:pPr algn="ctr"/>
                          <a:r>
                            <a:rPr lang="en-US" sz="1800" dirty="0"/>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r>
                            <a:rPr lang="en-US" sz="1800" dirty="0">
                              <a:solidFill>
                                <a:srgbClr val="FF0000"/>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0" name="Table 9">
                <a:extLst>
                  <a:ext uri="{FF2B5EF4-FFF2-40B4-BE49-F238E27FC236}">
                    <a16:creationId xmlns:a16="http://schemas.microsoft.com/office/drawing/2014/main" id="{756DF911-93FA-460C-AE65-0E1A55DC66D1}"/>
                  </a:ext>
                </a:extLst>
              </p:cNvPr>
              <p:cNvGraphicFramePr>
                <a:graphicFrameLocks noGrp="1"/>
              </p:cNvGraphicFramePr>
              <p:nvPr>
                <p:extLst>
                  <p:ext uri="{D42A27DB-BD31-4B8C-83A1-F6EECF244321}">
                    <p14:modId xmlns:p14="http://schemas.microsoft.com/office/powerpoint/2010/main" val="494044631"/>
                  </p:ext>
                </p:extLst>
              </p:nvPr>
            </p:nvGraphicFramePr>
            <p:xfrm>
              <a:off x="4085136" y="281944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endParaRPr lang="en-SE"/>
                        </a:p>
                      </a:txBody>
                      <a:tcPr>
                        <a:blipFill>
                          <a:blip r:embed="rId8"/>
                          <a:stretch>
                            <a:fillRect l="-301613" t="-108197" r="-206452" b="-424590"/>
                          </a:stretch>
                        </a:blipFill>
                      </a:tcPr>
                    </a:tc>
                    <a:tc>
                      <a:txBody>
                        <a:bodyPr/>
                        <a:lstStyle/>
                        <a:p>
                          <a:pPr algn="ctr"/>
                          <a:r>
                            <a:rPr lang="en-US" sz="1800" dirty="0"/>
                            <a:t>5</a:t>
                          </a:r>
                        </a:p>
                      </a:txBody>
                      <a:tcPr/>
                    </a:tc>
                    <a:tc>
                      <a:txBody>
                        <a:bodyPr/>
                        <a:lstStyle/>
                        <a:p>
                          <a:endParaRPr lang="en-SE"/>
                        </a:p>
                      </a:txBody>
                      <a:tcPr>
                        <a:blipFill>
                          <a:blip r:embed="rId8"/>
                          <a:stretch>
                            <a:fillRect l="-501613" t="-108197" r="-6452" b="-424590"/>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8"/>
                          <a:stretch>
                            <a:fillRect l="-101613" t="-208197" r="-406452" b="-324590"/>
                          </a:stretch>
                        </a:blipFill>
                      </a:tcPr>
                    </a:tc>
                    <a:tc>
                      <a:txBody>
                        <a:bodyPr/>
                        <a:lstStyle/>
                        <a:p>
                          <a:pPr algn="ctr"/>
                          <a:r>
                            <a:rPr lang="en-US" sz="1800" dirty="0"/>
                            <a:t>0</a:t>
                          </a:r>
                        </a:p>
                      </a:txBody>
                      <a:tcPr/>
                    </a:tc>
                    <a:tc>
                      <a:txBody>
                        <a:bodyPr/>
                        <a:lstStyle/>
                        <a:p>
                          <a:pPr algn="ctr"/>
                          <a:r>
                            <a:rPr lang="en-US" sz="1800" dirty="0"/>
                            <a:t>1</a:t>
                          </a:r>
                        </a:p>
                      </a:txBody>
                      <a:tcPr/>
                    </a:tc>
                    <a:tc>
                      <a:txBody>
                        <a:bodyPr/>
                        <a:lstStyle/>
                        <a:p>
                          <a:endParaRPr lang="en-SE"/>
                        </a:p>
                      </a:txBody>
                      <a:tcPr>
                        <a:blipFill>
                          <a:blip r:embed="rId8"/>
                          <a:stretch>
                            <a:fillRect l="-401613" t="-208197" r="-106452" b="-324590"/>
                          </a:stretch>
                        </a:blipFill>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endParaRPr lang="en-SE"/>
                        </a:p>
                      </a:txBody>
                      <a:tcPr>
                        <a:blipFill>
                          <a:blip r:embed="rId8"/>
                          <a:stretch>
                            <a:fillRect l="-201613" t="-308197" r="-306452" b="-224590"/>
                          </a:stretch>
                        </a:blipFill>
                      </a:tcPr>
                    </a:tc>
                    <a:tc>
                      <a:txBody>
                        <a:bodyPr/>
                        <a:lstStyle/>
                        <a:p>
                          <a:pPr algn="ctr"/>
                          <a:r>
                            <a:rPr lang="en-US" sz="1800" dirty="0"/>
                            <a:t>0</a:t>
                          </a:r>
                        </a:p>
                      </a:txBody>
                      <a:tcPr/>
                    </a:tc>
                    <a:tc>
                      <a:txBody>
                        <a:bodyPr/>
                        <a:lstStyle/>
                        <a:p>
                          <a:pPr algn="ctr"/>
                          <a:r>
                            <a:rPr lang="en-US" sz="1800" dirty="0"/>
                            <a:t>3</a:t>
                          </a:r>
                        </a:p>
                      </a:txBody>
                      <a:tcPr/>
                    </a:tc>
                    <a:tc>
                      <a:txBody>
                        <a:bodyPr/>
                        <a:lstStyle/>
                        <a:p>
                          <a:endParaRPr lang="en-SE"/>
                        </a:p>
                      </a:txBody>
                      <a:tcPr>
                        <a:blipFill>
                          <a:blip r:embed="rId8"/>
                          <a:stretch>
                            <a:fillRect l="-501613" t="-308197" r="-6452" b="-224590"/>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8"/>
                          <a:stretch>
                            <a:fillRect l="-101613" t="-408197" r="-406452" b="-124590"/>
                          </a:stretch>
                        </a:blipFill>
                      </a:tcPr>
                    </a:tc>
                    <a:tc>
                      <a:txBody>
                        <a:bodyPr/>
                        <a:lstStyle/>
                        <a:p>
                          <a:endParaRPr lang="en-SE"/>
                        </a:p>
                      </a:txBody>
                      <a:tcPr>
                        <a:blipFill>
                          <a:blip r:embed="rId8"/>
                          <a:stretch>
                            <a:fillRect l="-201613" t="-408197" r="-306452" b="-124590"/>
                          </a:stretch>
                        </a:blipFill>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r>
                            <a:rPr lang="en-US" sz="1800" dirty="0">
                              <a:solidFill>
                                <a:srgbClr val="FF0000"/>
                              </a:solidFill>
                            </a:rPr>
                            <a:t>5</a:t>
                          </a:r>
                        </a:p>
                      </a:txBody>
                      <a:tcPr/>
                    </a:tc>
                    <a:tc>
                      <a:txBody>
                        <a:bodyPr/>
                        <a:lstStyle/>
                        <a:p>
                          <a:endParaRPr lang="en-SE"/>
                        </a:p>
                      </a:txBody>
                      <a:tcPr>
                        <a:blipFill>
                          <a:blip r:embed="rId8"/>
                          <a:stretch>
                            <a:fillRect l="-301613" t="-508197" r="-206452" b="-24590"/>
                          </a:stretch>
                        </a:blipFill>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Fallback>
      </mc:AlternateContent>
      <p:grpSp>
        <p:nvGrpSpPr>
          <p:cNvPr id="25" name="SMARTInkShape-Group125">
            <a:extLst>
              <a:ext uri="{FF2B5EF4-FFF2-40B4-BE49-F238E27FC236}">
                <a16:creationId xmlns:a16="http://schemas.microsoft.com/office/drawing/2014/main" id="{D0AF90BA-0725-455A-8313-8B568E869F07}"/>
              </a:ext>
            </a:extLst>
          </p:cNvPr>
          <p:cNvGrpSpPr/>
          <p:nvPr/>
        </p:nvGrpSpPr>
        <p:grpSpPr>
          <a:xfrm>
            <a:off x="7608093" y="6590109"/>
            <a:ext cx="8931" cy="8930"/>
            <a:chOff x="7608093" y="6590109"/>
            <a:chExt cx="8931" cy="8930"/>
          </a:xfrm>
        </p:grpSpPr>
        <p:sp>
          <p:nvSpPr>
            <p:cNvPr id="23" name="SMARTInkShape-177">
              <a:extLst>
                <a:ext uri="{FF2B5EF4-FFF2-40B4-BE49-F238E27FC236}">
                  <a16:creationId xmlns:a16="http://schemas.microsoft.com/office/drawing/2014/main" id="{ED4674DD-83E5-4217-A82B-34A8BA97E3FD}"/>
                </a:ext>
              </a:extLst>
            </p:cNvPr>
            <p:cNvSpPr/>
            <p:nvPr>
              <p:custDataLst>
                <p:tags r:id="rId2"/>
              </p:custDataLst>
            </p:nvPr>
          </p:nvSpPr>
          <p:spPr>
            <a:xfrm>
              <a:off x="7608093" y="6590109"/>
              <a:ext cx="8931" cy="1"/>
            </a:xfrm>
            <a:custGeom>
              <a:avLst/>
              <a:gdLst/>
              <a:ahLst/>
              <a:cxnLst/>
              <a:rect l="0" t="0" r="0" b="0"/>
              <a:pathLst>
                <a:path w="8931" h="1">
                  <a:moveTo>
                    <a:pt x="0" y="0"/>
                  </a:moveTo>
                  <a:lnTo>
                    <a:pt x="0" y="0"/>
                  </a:lnTo>
                  <a:lnTo>
                    <a:pt x="893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SMARTInkShape-178">
              <a:extLst>
                <a:ext uri="{FF2B5EF4-FFF2-40B4-BE49-F238E27FC236}">
                  <a16:creationId xmlns:a16="http://schemas.microsoft.com/office/drawing/2014/main" id="{07343DEB-94DD-43EA-98F4-B558F4B06265}"/>
                </a:ext>
              </a:extLst>
            </p:cNvPr>
            <p:cNvSpPr/>
            <p:nvPr>
              <p:custDataLst>
                <p:tags r:id="rId3"/>
              </p:custDataLst>
            </p:nvPr>
          </p:nvSpPr>
          <p:spPr>
            <a:xfrm>
              <a:off x="7608093" y="6599038"/>
              <a:ext cx="8931" cy="1"/>
            </a:xfrm>
            <a:custGeom>
              <a:avLst/>
              <a:gdLst/>
              <a:ahLst/>
              <a:cxnLst/>
              <a:rect l="0" t="0" r="0" b="0"/>
              <a:pathLst>
                <a:path w="8931" h="1">
                  <a:moveTo>
                    <a:pt x="0" y="0"/>
                  </a:moveTo>
                  <a:lnTo>
                    <a:pt x="0" y="0"/>
                  </a:lnTo>
                  <a:lnTo>
                    <a:pt x="893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6" name="SMARTInkShape-179">
            <a:extLst>
              <a:ext uri="{FF2B5EF4-FFF2-40B4-BE49-F238E27FC236}">
                <a16:creationId xmlns:a16="http://schemas.microsoft.com/office/drawing/2014/main" id="{0C0BA23B-0BB4-4751-A709-50EDE5ABB265}"/>
              </a:ext>
            </a:extLst>
          </p:cNvPr>
          <p:cNvSpPr/>
          <p:nvPr>
            <p:custDataLst>
              <p:tags r:id="rId1"/>
            </p:custDataLst>
          </p:nvPr>
        </p:nvSpPr>
        <p:spPr>
          <a:xfrm>
            <a:off x="8349257" y="5232797"/>
            <a:ext cx="26790" cy="8931"/>
          </a:xfrm>
          <a:custGeom>
            <a:avLst/>
            <a:gdLst/>
            <a:ahLst/>
            <a:cxnLst/>
            <a:rect l="0" t="0" r="0" b="0"/>
            <a:pathLst>
              <a:path w="26790" h="8931">
                <a:moveTo>
                  <a:pt x="26789" y="0"/>
                </a:moveTo>
                <a:lnTo>
                  <a:pt x="26789" y="0"/>
                </a:lnTo>
                <a:lnTo>
                  <a:pt x="8963" y="0"/>
                </a:lnTo>
                <a:lnTo>
                  <a:pt x="0" y="893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62388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F49C-1510-E484-98AA-ED3009520AAF}"/>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DDB5B2-9CE2-C3D0-3039-0E0BF8F439E5}"/>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11AB803-FF7D-FE19-F068-C39E1ED96F40}"/>
              </a:ext>
            </a:extLst>
          </p:cNvPr>
          <p:cNvPicPr>
            <a:picLocks noChangeAspect="1"/>
          </p:cNvPicPr>
          <p:nvPr/>
        </p:nvPicPr>
        <p:blipFill>
          <a:blip r:embed="rId2"/>
          <a:stretch>
            <a:fillRect/>
          </a:stretch>
        </p:blipFill>
        <p:spPr>
          <a:xfrm>
            <a:off x="-35816" y="2302782"/>
            <a:ext cx="6867525" cy="3629025"/>
          </a:xfrm>
          <a:prstGeom prst="rect">
            <a:avLst/>
          </a:prstGeom>
        </p:spPr>
      </p:pic>
      <p:pic>
        <p:nvPicPr>
          <p:cNvPr id="5" name="Picture 4">
            <a:extLst>
              <a:ext uri="{FF2B5EF4-FFF2-40B4-BE49-F238E27FC236}">
                <a16:creationId xmlns:a16="http://schemas.microsoft.com/office/drawing/2014/main" id="{60545518-D1FD-1E3B-D498-546BD23463BC}"/>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6" name="Content Placeholder 2">
            <a:extLst>
              <a:ext uri="{FF2B5EF4-FFF2-40B4-BE49-F238E27FC236}">
                <a16:creationId xmlns:a16="http://schemas.microsoft.com/office/drawing/2014/main" id="{E3FDBB4B-E33D-855B-523A-8705E41A89C5}"/>
              </a:ext>
            </a:extLst>
          </p:cNvPr>
          <p:cNvSpPr txBox="1">
            <a:spLocks/>
          </p:cNvSpPr>
          <p:nvPr/>
        </p:nvSpPr>
        <p:spPr>
          <a:xfrm>
            <a:off x="348343" y="195942"/>
            <a:ext cx="8240001" cy="20029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3</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][j])</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0AD78BD-83EE-43D3-838D-5A8C262F2A44}"/>
                  </a:ext>
                </a:extLst>
              </p:cNvPr>
              <p:cNvGraphicFramePr>
                <a:graphicFrameLocks noGrp="1"/>
              </p:cNvGraphicFramePr>
              <p:nvPr>
                <p:extLst>
                  <p:ext uri="{D42A27DB-BD31-4B8C-83A1-F6EECF244321}">
                    <p14:modId xmlns:p14="http://schemas.microsoft.com/office/powerpoint/2010/main" val="979046566"/>
                  </p:ext>
                </p:extLst>
              </p:nvPr>
            </p:nvGraphicFramePr>
            <p:xfrm>
              <a:off x="348343" y="328010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7" name="Table 6">
                <a:extLst>
                  <a:ext uri="{FF2B5EF4-FFF2-40B4-BE49-F238E27FC236}">
                    <a16:creationId xmlns:a16="http://schemas.microsoft.com/office/drawing/2014/main" id="{B0AD78BD-83EE-43D3-838D-5A8C262F2A44}"/>
                  </a:ext>
                </a:extLst>
              </p:cNvPr>
              <p:cNvGraphicFramePr>
                <a:graphicFrameLocks noGrp="1"/>
              </p:cNvGraphicFramePr>
              <p:nvPr>
                <p:extLst>
                  <p:ext uri="{D42A27DB-BD31-4B8C-83A1-F6EECF244321}">
                    <p14:modId xmlns:p14="http://schemas.microsoft.com/office/powerpoint/2010/main" val="979046566"/>
                  </p:ext>
                </p:extLst>
              </p:nvPr>
            </p:nvGraphicFramePr>
            <p:xfrm>
              <a:off x="348343" y="328010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endParaRPr lang="en-SE"/>
                        </a:p>
                      </a:txBody>
                      <a:tcPr>
                        <a:blipFill>
                          <a:blip r:embed="rId4"/>
                          <a:stretch>
                            <a:fillRect l="-301613" t="-108197" r="-206452" b="-422951"/>
                          </a:stretch>
                        </a:blipFill>
                      </a:tcPr>
                    </a:tc>
                    <a:tc>
                      <a:txBody>
                        <a:bodyPr/>
                        <a:lstStyle/>
                        <a:p>
                          <a:pPr algn="ctr"/>
                          <a:r>
                            <a:rPr lang="en-US" sz="1800" dirty="0">
                              <a:solidFill>
                                <a:schemeClr val="tx1"/>
                              </a:solidFill>
                            </a:rPr>
                            <a:t>5</a:t>
                          </a:r>
                        </a:p>
                      </a:txBody>
                      <a:tcPr/>
                    </a:tc>
                    <a:tc>
                      <a:txBody>
                        <a:bodyPr/>
                        <a:lstStyle/>
                        <a:p>
                          <a:endParaRPr lang="en-SE"/>
                        </a:p>
                      </a:txBody>
                      <a:tcPr>
                        <a:blipFill>
                          <a:blip r:embed="rId4"/>
                          <a:stretch>
                            <a:fillRect l="-501613" t="-108197" r="-6452" b="-422951"/>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4"/>
                          <a:stretch>
                            <a:fillRect l="-101613" t="-208197" r="-406452" b="-3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4"/>
                          <a:stretch>
                            <a:fillRect l="-401613" t="-208197" r="-106452" b="-322951"/>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201613" t="-308197" r="-306452" b="-2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endParaRPr lang="en-SE"/>
                        </a:p>
                      </a:txBody>
                      <a:tcPr>
                        <a:blipFill>
                          <a:blip r:embed="rId4"/>
                          <a:stretch>
                            <a:fillRect l="-501613" t="-308197" r="-6452" b="-222951"/>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4"/>
                          <a:stretch>
                            <a:fillRect l="-101613" t="-408197" r="-406452" b="-122951"/>
                          </a:stretch>
                        </a:blipFill>
                      </a:tcPr>
                    </a:tc>
                    <a:tc>
                      <a:txBody>
                        <a:bodyPr/>
                        <a:lstStyle/>
                        <a:p>
                          <a:endParaRPr lang="en-SE"/>
                        </a:p>
                      </a:txBody>
                      <a:tcPr>
                        <a:blipFill>
                          <a:blip r:embed="rId4"/>
                          <a:stretch>
                            <a:fillRect l="-201613" t="-408197" r="-306452" b="-122951"/>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endParaRPr lang="en-SE"/>
                        </a:p>
                      </a:txBody>
                      <a:tcPr>
                        <a:blipFill>
                          <a:blip r:embed="rId4"/>
                          <a:stretch>
                            <a:fillRect l="-301613" t="-508197" r="-206452" b="-22951"/>
                          </a:stretch>
                        </a:blipFill>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D8495D8-2482-4925-90A9-A3DBFB4425C4}"/>
                  </a:ext>
                </a:extLst>
              </p:cNvPr>
              <p:cNvGraphicFramePr>
                <a:graphicFrameLocks noGrp="1"/>
              </p:cNvGraphicFramePr>
              <p:nvPr>
                <p:extLst>
                  <p:ext uri="{D42A27DB-BD31-4B8C-83A1-F6EECF244321}">
                    <p14:modId xmlns:p14="http://schemas.microsoft.com/office/powerpoint/2010/main" val="1171110975"/>
                  </p:ext>
                </p:extLst>
              </p:nvPr>
            </p:nvGraphicFramePr>
            <p:xfrm>
              <a:off x="4159647" y="3266496"/>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2397">
                      <a:extLst>
                        <a:ext uri="{9D8B030D-6E8A-4147-A177-3AD203B41FA5}">
                          <a16:colId xmlns:a16="http://schemas.microsoft.com/office/drawing/2014/main" val="2672372922"/>
                        </a:ext>
                      </a:extLst>
                    </a:gridCol>
                    <a:gridCol w="382555">
                      <a:extLst>
                        <a:ext uri="{9D8B030D-6E8A-4147-A177-3AD203B41FA5}">
                          <a16:colId xmlns:a16="http://schemas.microsoft.com/office/drawing/2014/main" val="2876599589"/>
                        </a:ext>
                      </a:extLst>
                    </a:gridCol>
                    <a:gridCol w="373224">
                      <a:extLst>
                        <a:ext uri="{9D8B030D-6E8A-4147-A177-3AD203B41FA5}">
                          <a16:colId xmlns:a16="http://schemas.microsoft.com/office/drawing/2014/main" val="1198770112"/>
                        </a:ext>
                      </a:extLst>
                    </a:gridCol>
                    <a:gridCol w="354564">
                      <a:extLst>
                        <a:ext uri="{9D8B030D-6E8A-4147-A177-3AD203B41FA5}">
                          <a16:colId xmlns:a16="http://schemas.microsoft.com/office/drawing/2014/main" val="3021353885"/>
                        </a:ext>
                      </a:extLst>
                    </a:gridCol>
                    <a:gridCol w="4825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8" name="Table 7">
                <a:extLst>
                  <a:ext uri="{FF2B5EF4-FFF2-40B4-BE49-F238E27FC236}">
                    <a16:creationId xmlns:a16="http://schemas.microsoft.com/office/drawing/2014/main" id="{0D8495D8-2482-4925-90A9-A3DBFB4425C4}"/>
                  </a:ext>
                </a:extLst>
              </p:cNvPr>
              <p:cNvGraphicFramePr>
                <a:graphicFrameLocks noGrp="1"/>
              </p:cNvGraphicFramePr>
              <p:nvPr>
                <p:extLst>
                  <p:ext uri="{D42A27DB-BD31-4B8C-83A1-F6EECF244321}">
                    <p14:modId xmlns:p14="http://schemas.microsoft.com/office/powerpoint/2010/main" val="1171110975"/>
                  </p:ext>
                </p:extLst>
              </p:nvPr>
            </p:nvGraphicFramePr>
            <p:xfrm>
              <a:off x="4159647" y="3266496"/>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2397">
                      <a:extLst>
                        <a:ext uri="{9D8B030D-6E8A-4147-A177-3AD203B41FA5}">
                          <a16:colId xmlns:a16="http://schemas.microsoft.com/office/drawing/2014/main" val="2672372922"/>
                        </a:ext>
                      </a:extLst>
                    </a:gridCol>
                    <a:gridCol w="382555">
                      <a:extLst>
                        <a:ext uri="{9D8B030D-6E8A-4147-A177-3AD203B41FA5}">
                          <a16:colId xmlns:a16="http://schemas.microsoft.com/office/drawing/2014/main" val="2876599589"/>
                        </a:ext>
                      </a:extLst>
                    </a:gridCol>
                    <a:gridCol w="373224">
                      <a:extLst>
                        <a:ext uri="{9D8B030D-6E8A-4147-A177-3AD203B41FA5}">
                          <a16:colId xmlns:a16="http://schemas.microsoft.com/office/drawing/2014/main" val="1198770112"/>
                        </a:ext>
                      </a:extLst>
                    </a:gridCol>
                    <a:gridCol w="354564">
                      <a:extLst>
                        <a:ext uri="{9D8B030D-6E8A-4147-A177-3AD203B41FA5}">
                          <a16:colId xmlns:a16="http://schemas.microsoft.com/office/drawing/2014/main" val="3021353885"/>
                        </a:ext>
                      </a:extLst>
                    </a:gridCol>
                    <a:gridCol w="4825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5"/>
                          <a:stretch>
                            <a:fillRect l="-108197" t="-208197" r="-436066" b="-3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5"/>
                          <a:stretch>
                            <a:fillRect l="-425424" t="-208197" r="-140678" b="-324590"/>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1587" t="-308197" r="-32222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5"/>
                          <a:stretch>
                            <a:fillRect l="-108197" t="-408197" r="-436066" b="-124590"/>
                          </a:stretch>
                        </a:blipFill>
                      </a:tcPr>
                    </a:tc>
                    <a:tc>
                      <a:txBody>
                        <a:bodyPr/>
                        <a:lstStyle/>
                        <a:p>
                          <a:endParaRPr lang="en-SE"/>
                        </a:p>
                      </a:txBody>
                      <a:tcPr>
                        <a:blipFill>
                          <a:blip r:embed="rId5"/>
                          <a:stretch>
                            <a:fillRect l="-201587" t="-408197" r="-322222" b="-124590"/>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6050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AA47-6922-5036-B363-C766ECA127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09ED15E-AC35-E98F-99D5-779F81AAF121}"/>
              </a:ext>
            </a:extLst>
          </p:cNvPr>
          <p:cNvSpPr>
            <a:spLocks noGrp="1"/>
          </p:cNvSpPr>
          <p:nvPr>
            <p:ph idx="1"/>
          </p:nvPr>
        </p:nvSpPr>
        <p:spPr/>
        <p:txBody>
          <a:bodyPr/>
          <a:lstStyle/>
          <a:p>
            <a:endParaRPr lang="en-SE" dirty="0"/>
          </a:p>
        </p:txBody>
      </p:sp>
      <p:pic>
        <p:nvPicPr>
          <p:cNvPr id="4098" name="Picture 2" descr="step4drawio">
            <a:extLst>
              <a:ext uri="{FF2B5EF4-FFF2-40B4-BE49-F238E27FC236}">
                <a16:creationId xmlns:a16="http://schemas.microsoft.com/office/drawing/2014/main" id="{16321788-FCB4-0F92-4B3C-93AFFBCC4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0185"/>
            <a:ext cx="6715600" cy="35487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7D7760-4CD7-BB08-922F-EA4AD865C4FB}"/>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5" name="Content Placeholder 2">
            <a:extLst>
              <a:ext uri="{FF2B5EF4-FFF2-40B4-BE49-F238E27FC236}">
                <a16:creationId xmlns:a16="http://schemas.microsoft.com/office/drawing/2014/main" id="{B0F3481F-3829-14E0-159F-7D4744F778B9}"/>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4</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C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F1C8A735-1EAF-499B-9773-8BD50D372BAF}"/>
                  </a:ext>
                </a:extLst>
              </p:cNvPr>
              <p:cNvGraphicFramePr>
                <a:graphicFrameLocks noGrp="1"/>
              </p:cNvGraphicFramePr>
              <p:nvPr>
                <p:extLst>
                  <p:ext uri="{D42A27DB-BD31-4B8C-83A1-F6EECF244321}">
                    <p14:modId xmlns:p14="http://schemas.microsoft.com/office/powerpoint/2010/main" val="3098473855"/>
                  </p:ext>
                </p:extLst>
              </p:nvPr>
            </p:nvGraphicFramePr>
            <p:xfrm>
              <a:off x="4103947" y="2967917"/>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rgbClr val="FF0000"/>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rgbClr val="FF0000"/>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2" name="Table 11">
                <a:extLst>
                  <a:ext uri="{FF2B5EF4-FFF2-40B4-BE49-F238E27FC236}">
                    <a16:creationId xmlns:a16="http://schemas.microsoft.com/office/drawing/2014/main" id="{F1C8A735-1EAF-499B-9773-8BD50D372BAF}"/>
                  </a:ext>
                </a:extLst>
              </p:cNvPr>
              <p:cNvGraphicFramePr>
                <a:graphicFrameLocks noGrp="1"/>
              </p:cNvGraphicFramePr>
              <p:nvPr>
                <p:extLst>
                  <p:ext uri="{D42A27DB-BD31-4B8C-83A1-F6EECF244321}">
                    <p14:modId xmlns:p14="http://schemas.microsoft.com/office/powerpoint/2010/main" val="3098473855"/>
                  </p:ext>
                </p:extLst>
              </p:nvPr>
            </p:nvGraphicFramePr>
            <p:xfrm>
              <a:off x="4103947" y="2967917"/>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rgbClr val="FF0000"/>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232759" t="-308197" r="-344828"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rgbClr val="FF0000"/>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D293C8E2-F3E3-8584-AFFE-5C961272AEA2}"/>
                  </a:ext>
                </a:extLst>
              </p:cNvPr>
              <p:cNvGraphicFramePr>
                <a:graphicFrameLocks noGrp="1"/>
              </p:cNvGraphicFramePr>
              <p:nvPr>
                <p:extLst>
                  <p:ext uri="{D42A27DB-BD31-4B8C-83A1-F6EECF244321}">
                    <p14:modId xmlns:p14="http://schemas.microsoft.com/office/powerpoint/2010/main" val="4092071257"/>
                  </p:ext>
                </p:extLst>
              </p:nvPr>
            </p:nvGraphicFramePr>
            <p:xfrm>
              <a:off x="348343" y="2958586"/>
              <a:ext cx="2238592" cy="2225040"/>
            </p:xfrm>
            <a:graphic>
              <a:graphicData uri="http://schemas.openxmlformats.org/drawingml/2006/table">
                <a:tbl>
                  <a:tblPr firstRow="1" bandRow="1">
                    <a:tableStyleId>{5C22544A-7EE6-4342-B048-85BDC9FD1C3A}</a:tableStyleId>
                  </a:tblPr>
                  <a:tblGrid>
                    <a:gridCol w="373099">
                      <a:extLst>
                        <a:ext uri="{9D8B030D-6E8A-4147-A177-3AD203B41FA5}">
                          <a16:colId xmlns:a16="http://schemas.microsoft.com/office/drawing/2014/main" val="87882016"/>
                        </a:ext>
                      </a:extLst>
                    </a:gridCol>
                    <a:gridCol w="353489">
                      <a:extLst>
                        <a:ext uri="{9D8B030D-6E8A-4147-A177-3AD203B41FA5}">
                          <a16:colId xmlns:a16="http://schemas.microsoft.com/office/drawing/2014/main" val="2672372922"/>
                        </a:ext>
                      </a:extLst>
                    </a:gridCol>
                    <a:gridCol w="363131">
                      <a:extLst>
                        <a:ext uri="{9D8B030D-6E8A-4147-A177-3AD203B41FA5}">
                          <a16:colId xmlns:a16="http://schemas.microsoft.com/office/drawing/2014/main" val="2876599589"/>
                        </a:ext>
                      </a:extLst>
                    </a:gridCol>
                    <a:gridCol w="354274">
                      <a:extLst>
                        <a:ext uri="{9D8B030D-6E8A-4147-A177-3AD203B41FA5}">
                          <a16:colId xmlns:a16="http://schemas.microsoft.com/office/drawing/2014/main" val="1198770112"/>
                        </a:ext>
                      </a:extLst>
                    </a:gridCol>
                    <a:gridCol w="336561">
                      <a:extLst>
                        <a:ext uri="{9D8B030D-6E8A-4147-A177-3AD203B41FA5}">
                          <a16:colId xmlns:a16="http://schemas.microsoft.com/office/drawing/2014/main" val="3021353885"/>
                        </a:ext>
                      </a:extLst>
                    </a:gridCol>
                    <a:gridCol w="4580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6" name="Table 5">
                <a:extLst>
                  <a:ext uri="{FF2B5EF4-FFF2-40B4-BE49-F238E27FC236}">
                    <a16:creationId xmlns:a16="http://schemas.microsoft.com/office/drawing/2014/main" id="{D293C8E2-F3E3-8584-AFFE-5C961272AEA2}"/>
                  </a:ext>
                </a:extLst>
              </p:cNvPr>
              <p:cNvGraphicFramePr>
                <a:graphicFrameLocks noGrp="1"/>
              </p:cNvGraphicFramePr>
              <p:nvPr>
                <p:extLst>
                  <p:ext uri="{D42A27DB-BD31-4B8C-83A1-F6EECF244321}">
                    <p14:modId xmlns:p14="http://schemas.microsoft.com/office/powerpoint/2010/main" val="4092071257"/>
                  </p:ext>
                </p:extLst>
              </p:nvPr>
            </p:nvGraphicFramePr>
            <p:xfrm>
              <a:off x="348343" y="2958586"/>
              <a:ext cx="2238592" cy="2225040"/>
            </p:xfrm>
            <a:graphic>
              <a:graphicData uri="http://schemas.openxmlformats.org/drawingml/2006/table">
                <a:tbl>
                  <a:tblPr firstRow="1" bandRow="1">
                    <a:tableStyleId>{5C22544A-7EE6-4342-B048-85BDC9FD1C3A}</a:tableStyleId>
                  </a:tblPr>
                  <a:tblGrid>
                    <a:gridCol w="373099">
                      <a:extLst>
                        <a:ext uri="{9D8B030D-6E8A-4147-A177-3AD203B41FA5}">
                          <a16:colId xmlns:a16="http://schemas.microsoft.com/office/drawing/2014/main" val="87882016"/>
                        </a:ext>
                      </a:extLst>
                    </a:gridCol>
                    <a:gridCol w="353489">
                      <a:extLst>
                        <a:ext uri="{9D8B030D-6E8A-4147-A177-3AD203B41FA5}">
                          <a16:colId xmlns:a16="http://schemas.microsoft.com/office/drawing/2014/main" val="2672372922"/>
                        </a:ext>
                      </a:extLst>
                    </a:gridCol>
                    <a:gridCol w="363131">
                      <a:extLst>
                        <a:ext uri="{9D8B030D-6E8A-4147-A177-3AD203B41FA5}">
                          <a16:colId xmlns:a16="http://schemas.microsoft.com/office/drawing/2014/main" val="2876599589"/>
                        </a:ext>
                      </a:extLst>
                    </a:gridCol>
                    <a:gridCol w="354274">
                      <a:extLst>
                        <a:ext uri="{9D8B030D-6E8A-4147-A177-3AD203B41FA5}">
                          <a16:colId xmlns:a16="http://schemas.microsoft.com/office/drawing/2014/main" val="1198770112"/>
                        </a:ext>
                      </a:extLst>
                    </a:gridCol>
                    <a:gridCol w="336561">
                      <a:extLst>
                        <a:ext uri="{9D8B030D-6E8A-4147-A177-3AD203B41FA5}">
                          <a16:colId xmlns:a16="http://schemas.microsoft.com/office/drawing/2014/main" val="3021353885"/>
                        </a:ext>
                      </a:extLst>
                    </a:gridCol>
                    <a:gridCol w="4580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5"/>
                          <a:stretch>
                            <a:fillRect l="-106897" t="-208197" r="-436207" b="-3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5"/>
                          <a:stretch>
                            <a:fillRect l="-425000" t="-208197" r="-141071" b="-322951"/>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0000" t="-308197" r="-321667" b="-2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5"/>
                          <a:stretch>
                            <a:fillRect l="-106897" t="-408197" r="-436207" b="-122951"/>
                          </a:stretch>
                        </a:blipFill>
                      </a:tcPr>
                    </a:tc>
                    <a:tc>
                      <a:txBody>
                        <a:bodyPr/>
                        <a:lstStyle/>
                        <a:p>
                          <a:endParaRPr lang="en-SE"/>
                        </a:p>
                      </a:txBody>
                      <a:tcPr>
                        <a:blipFill>
                          <a:blip r:embed="rId5"/>
                          <a:stretch>
                            <a:fillRect l="-200000" t="-408197" r="-321667" b="-122951"/>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3770242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2BAD-ED92-258A-BC31-F6582CCDE26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12CCEC-0B5B-D6B7-8315-B6F6A122D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ED270394-7450-7A21-E9E3-0B19113619A0}"/>
              </a:ext>
            </a:extLst>
          </p:cNvPr>
          <p:cNvPicPr>
            <a:picLocks noChangeAspect="1"/>
          </p:cNvPicPr>
          <p:nvPr/>
        </p:nvPicPr>
        <p:blipFill>
          <a:blip r:embed="rId2"/>
          <a:stretch>
            <a:fillRect/>
          </a:stretch>
        </p:blipFill>
        <p:spPr>
          <a:xfrm>
            <a:off x="-35816" y="1737633"/>
            <a:ext cx="6867525" cy="3629025"/>
          </a:xfrm>
          <a:prstGeom prst="rect">
            <a:avLst/>
          </a:prstGeom>
        </p:spPr>
      </p:pic>
      <p:pic>
        <p:nvPicPr>
          <p:cNvPr id="4" name="Picture 3">
            <a:extLst>
              <a:ext uri="{FF2B5EF4-FFF2-40B4-BE49-F238E27FC236}">
                <a16:creationId xmlns:a16="http://schemas.microsoft.com/office/drawing/2014/main" id="{6CC0CBA5-6C6B-90E8-12D9-09A6FCE8B459}"/>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F113EB92-F627-D5DE-B2A2-48CC5AB2E282}"/>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5</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D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42B61C8-F0D8-4FCB-ABD4-D9C9DBFB5478}"/>
                  </a:ext>
                </a:extLst>
              </p:cNvPr>
              <p:cNvGraphicFramePr>
                <a:graphicFrameLocks noGrp="1"/>
              </p:cNvGraphicFramePr>
              <p:nvPr>
                <p:extLst>
                  <p:ext uri="{D42A27DB-BD31-4B8C-83A1-F6EECF244321}">
                    <p14:modId xmlns:p14="http://schemas.microsoft.com/office/powerpoint/2010/main" val="1575389206"/>
                  </p:ext>
                </p:extLst>
              </p:nvPr>
            </p:nvGraphicFramePr>
            <p:xfrm>
              <a:off x="4172526" y="2709299"/>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8" name="Table 7">
                <a:extLst>
                  <a:ext uri="{FF2B5EF4-FFF2-40B4-BE49-F238E27FC236}">
                    <a16:creationId xmlns:a16="http://schemas.microsoft.com/office/drawing/2014/main" id="{442B61C8-F0D8-4FCB-ABD4-D9C9DBFB5478}"/>
                  </a:ext>
                </a:extLst>
              </p:cNvPr>
              <p:cNvGraphicFramePr>
                <a:graphicFrameLocks noGrp="1"/>
              </p:cNvGraphicFramePr>
              <p:nvPr>
                <p:extLst>
                  <p:ext uri="{D42A27DB-BD31-4B8C-83A1-F6EECF244321}">
                    <p14:modId xmlns:p14="http://schemas.microsoft.com/office/powerpoint/2010/main" val="1575389206"/>
                  </p:ext>
                </p:extLst>
              </p:nvPr>
            </p:nvGraphicFramePr>
            <p:xfrm>
              <a:off x="4172526" y="2709299"/>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196923" t="-308197" r="-30769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7A7A07A0-0AAF-5B8C-E015-964B5BD78AE8}"/>
                  </a:ext>
                </a:extLst>
              </p:cNvPr>
              <p:cNvGraphicFramePr>
                <a:graphicFrameLocks noGrp="1"/>
              </p:cNvGraphicFramePr>
              <p:nvPr>
                <p:extLst>
                  <p:ext uri="{D42A27DB-BD31-4B8C-83A1-F6EECF244321}">
                    <p14:modId xmlns:p14="http://schemas.microsoft.com/office/powerpoint/2010/main" val="1240217246"/>
                  </p:ext>
                </p:extLst>
              </p:nvPr>
            </p:nvGraphicFramePr>
            <p:xfrm>
              <a:off x="334934" y="2727961"/>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solidFill>
                          <a:schemeClr val="accent1"/>
                        </a:solidFill>
                      </a:tcPr>
                    </a:tc>
                    <a:tc>
                      <a:txBody>
                        <a:bodyPr/>
                        <a:lstStyle/>
                        <a:p>
                          <a:pPr algn="ctr"/>
                          <a:r>
                            <a:rPr lang="en-US" sz="1800" dirty="0">
                              <a:solidFill>
                                <a:schemeClr val="bg1"/>
                              </a:solidFill>
                            </a:rPr>
                            <a:t>B</a:t>
                          </a:r>
                        </a:p>
                      </a:txBody>
                      <a:tcPr>
                        <a:solidFill>
                          <a:schemeClr val="accent1"/>
                        </a:solidFill>
                      </a:tcPr>
                    </a:tc>
                    <a:tc>
                      <a:txBody>
                        <a:bodyPr/>
                        <a:lstStyle/>
                        <a:p>
                          <a:pPr algn="ctr"/>
                          <a:r>
                            <a:rPr lang="en-US" sz="1800" dirty="0">
                              <a:solidFill>
                                <a:schemeClr val="bg1"/>
                              </a:solidFill>
                            </a:rPr>
                            <a:t>C</a:t>
                          </a:r>
                        </a:p>
                      </a:txBody>
                      <a:tcPr>
                        <a:solidFill>
                          <a:schemeClr val="accent1"/>
                        </a:solidFill>
                      </a:tcPr>
                    </a:tc>
                    <a:tc>
                      <a:txBody>
                        <a:bodyPr/>
                        <a:lstStyle/>
                        <a:p>
                          <a:pPr algn="ctr"/>
                          <a:r>
                            <a:rPr lang="en-US" sz="1800" dirty="0">
                              <a:solidFill>
                                <a:schemeClr val="bg1"/>
                              </a:solidFill>
                            </a:rPr>
                            <a:t>D</a:t>
                          </a:r>
                        </a:p>
                      </a:txBody>
                      <a:tcPr>
                        <a:solidFill>
                          <a:schemeClr val="accent1"/>
                        </a:solidFill>
                      </a:tcPr>
                    </a:tc>
                    <a:tc>
                      <a:txBody>
                        <a:bodyPr/>
                        <a:lstStyle/>
                        <a:p>
                          <a:pPr algn="ctr"/>
                          <a:r>
                            <a:rPr lang="en-US" sz="1800" dirty="0">
                              <a:solidFill>
                                <a:schemeClr val="bg1"/>
                              </a:solidFill>
                            </a:rPr>
                            <a:t>E</a:t>
                          </a:r>
                        </a:p>
                      </a:txBody>
                      <a:tcPr>
                        <a:solidFill>
                          <a:schemeClr val="accent1"/>
                        </a:solidFill>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7A7A07A0-0AAF-5B8C-E015-964B5BD78AE8}"/>
                  </a:ext>
                </a:extLst>
              </p:cNvPr>
              <p:cNvGraphicFramePr>
                <a:graphicFrameLocks noGrp="1"/>
              </p:cNvGraphicFramePr>
              <p:nvPr>
                <p:extLst>
                  <p:ext uri="{D42A27DB-BD31-4B8C-83A1-F6EECF244321}">
                    <p14:modId xmlns:p14="http://schemas.microsoft.com/office/powerpoint/2010/main" val="1240217246"/>
                  </p:ext>
                </p:extLst>
              </p:nvPr>
            </p:nvGraphicFramePr>
            <p:xfrm>
              <a:off x="334934" y="2727961"/>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solidFill>
                          <a:schemeClr val="accent1"/>
                        </a:solidFill>
                      </a:tcPr>
                    </a:tc>
                    <a:tc>
                      <a:txBody>
                        <a:bodyPr/>
                        <a:lstStyle/>
                        <a:p>
                          <a:pPr algn="ctr"/>
                          <a:r>
                            <a:rPr lang="en-US" sz="1800" dirty="0">
                              <a:solidFill>
                                <a:schemeClr val="bg1"/>
                              </a:solidFill>
                            </a:rPr>
                            <a:t>B</a:t>
                          </a:r>
                        </a:p>
                      </a:txBody>
                      <a:tcPr>
                        <a:solidFill>
                          <a:schemeClr val="accent1"/>
                        </a:solidFill>
                      </a:tcPr>
                    </a:tc>
                    <a:tc>
                      <a:txBody>
                        <a:bodyPr/>
                        <a:lstStyle/>
                        <a:p>
                          <a:pPr algn="ctr"/>
                          <a:r>
                            <a:rPr lang="en-US" sz="1800" dirty="0">
                              <a:solidFill>
                                <a:schemeClr val="bg1"/>
                              </a:solidFill>
                            </a:rPr>
                            <a:t>C</a:t>
                          </a:r>
                        </a:p>
                      </a:txBody>
                      <a:tcPr>
                        <a:solidFill>
                          <a:schemeClr val="accent1"/>
                        </a:solidFill>
                      </a:tcPr>
                    </a:tc>
                    <a:tc>
                      <a:txBody>
                        <a:bodyPr/>
                        <a:lstStyle/>
                        <a:p>
                          <a:pPr algn="ctr"/>
                          <a:r>
                            <a:rPr lang="en-US" sz="1800" dirty="0">
                              <a:solidFill>
                                <a:schemeClr val="bg1"/>
                              </a:solidFill>
                            </a:rPr>
                            <a:t>D</a:t>
                          </a:r>
                        </a:p>
                      </a:txBody>
                      <a:tcPr>
                        <a:solidFill>
                          <a:schemeClr val="accent1"/>
                        </a:solidFill>
                      </a:tcPr>
                    </a:tc>
                    <a:tc>
                      <a:txBody>
                        <a:bodyPr/>
                        <a:lstStyle/>
                        <a:p>
                          <a:pPr algn="ctr"/>
                          <a:r>
                            <a:rPr lang="en-US" sz="1800" dirty="0">
                              <a:solidFill>
                                <a:schemeClr val="bg1"/>
                              </a:solidFill>
                            </a:rPr>
                            <a:t>E</a:t>
                          </a:r>
                        </a:p>
                      </a:txBody>
                      <a:tcPr>
                        <a:solidFill>
                          <a:schemeClr val="accent1"/>
                        </a:solidFill>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32759" t="-308197" r="-344828"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3870620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5958-3C22-7B4A-F66B-70A716A57CD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BC5A898-A807-F1CD-D75B-2719C49405A6}"/>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57E55EE4-25FB-E17E-9ECD-D3F8CA58F5A7}"/>
              </a:ext>
            </a:extLst>
          </p:cNvPr>
          <p:cNvPicPr>
            <a:picLocks noChangeAspect="1"/>
          </p:cNvPicPr>
          <p:nvPr/>
        </p:nvPicPr>
        <p:blipFill>
          <a:blip r:embed="rId2"/>
          <a:stretch>
            <a:fillRect/>
          </a:stretch>
        </p:blipFill>
        <p:spPr>
          <a:xfrm>
            <a:off x="97971" y="1734230"/>
            <a:ext cx="6667963" cy="3523570"/>
          </a:xfrm>
          <a:prstGeom prst="rect">
            <a:avLst/>
          </a:prstGeom>
        </p:spPr>
      </p:pic>
      <p:pic>
        <p:nvPicPr>
          <p:cNvPr id="4" name="Picture 3">
            <a:extLst>
              <a:ext uri="{FF2B5EF4-FFF2-40B4-BE49-F238E27FC236}">
                <a16:creationId xmlns:a16="http://schemas.microsoft.com/office/drawing/2014/main" id="{915014B7-212D-0FB7-EC7C-057A5E17DE75}"/>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28653904-3DB8-B907-84C6-852F385426E3}"/>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6</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E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][j])</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F73514BE-29BA-764C-B013-8108ED78E36C}"/>
                  </a:ext>
                </a:extLst>
              </p:cNvPr>
              <p:cNvGraphicFramePr>
                <a:graphicFrameLocks noGrp="1"/>
              </p:cNvGraphicFramePr>
              <p:nvPr>
                <p:extLst>
                  <p:ext uri="{D42A27DB-BD31-4B8C-83A1-F6EECF244321}">
                    <p14:modId xmlns:p14="http://schemas.microsoft.com/office/powerpoint/2010/main" val="2535400670"/>
                  </p:ext>
                </p:extLst>
              </p:nvPr>
            </p:nvGraphicFramePr>
            <p:xfrm>
              <a:off x="422523"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F73514BE-29BA-764C-B013-8108ED78E36C}"/>
                  </a:ext>
                </a:extLst>
              </p:cNvPr>
              <p:cNvGraphicFramePr>
                <a:graphicFrameLocks noGrp="1"/>
              </p:cNvGraphicFramePr>
              <p:nvPr>
                <p:extLst>
                  <p:ext uri="{D42A27DB-BD31-4B8C-83A1-F6EECF244321}">
                    <p14:modId xmlns:p14="http://schemas.microsoft.com/office/powerpoint/2010/main" val="2535400670"/>
                  </p:ext>
                </p:extLst>
              </p:nvPr>
            </p:nvGraphicFramePr>
            <p:xfrm>
              <a:off x="422523"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196923" t="-308197" r="-30769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50CB38A5-6605-0EF8-0678-A398BBA1526A}"/>
                  </a:ext>
                </a:extLst>
              </p:cNvPr>
              <p:cNvGraphicFramePr>
                <a:graphicFrameLocks noGrp="1"/>
              </p:cNvGraphicFramePr>
              <p:nvPr>
                <p:extLst>
                  <p:ext uri="{D42A27DB-BD31-4B8C-83A1-F6EECF244321}">
                    <p14:modId xmlns:p14="http://schemas.microsoft.com/office/powerpoint/2010/main" val="4257822320"/>
                  </p:ext>
                </p:extLst>
              </p:nvPr>
            </p:nvGraphicFramePr>
            <p:xfrm>
              <a:off x="4139638"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0" name="Table 9">
                <a:extLst>
                  <a:ext uri="{FF2B5EF4-FFF2-40B4-BE49-F238E27FC236}">
                    <a16:creationId xmlns:a16="http://schemas.microsoft.com/office/drawing/2014/main" id="{50CB38A5-6605-0EF8-0678-A398BBA1526A}"/>
                  </a:ext>
                </a:extLst>
              </p:cNvPr>
              <p:cNvGraphicFramePr>
                <a:graphicFrameLocks noGrp="1"/>
              </p:cNvGraphicFramePr>
              <p:nvPr>
                <p:extLst>
                  <p:ext uri="{D42A27DB-BD31-4B8C-83A1-F6EECF244321}">
                    <p14:modId xmlns:p14="http://schemas.microsoft.com/office/powerpoint/2010/main" val="4257822320"/>
                  </p:ext>
                </p:extLst>
              </p:nvPr>
            </p:nvGraphicFramePr>
            <p:xfrm>
              <a:off x="4139638"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0000" t="-308197" r="-314063"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451869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E180-0BBC-4140-8940-0C732520DBB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D5916BC-56B1-D9C5-2BCD-89367B126C78}"/>
              </a:ext>
            </a:extLst>
          </p:cNvPr>
          <p:cNvSpPr>
            <a:spLocks noGrp="1"/>
          </p:cNvSpPr>
          <p:nvPr>
            <p:ph idx="1"/>
          </p:nvPr>
        </p:nvSpPr>
        <p:spPr/>
        <p:txBody>
          <a:bodyPr/>
          <a:lstStyle/>
          <a:p>
            <a:endParaRPr lang="en-SE"/>
          </a:p>
        </p:txBody>
      </p:sp>
      <p:pic>
        <p:nvPicPr>
          <p:cNvPr id="5122" name="Picture 2" descr="step7drawio">
            <a:extLst>
              <a:ext uri="{FF2B5EF4-FFF2-40B4-BE49-F238E27FC236}">
                <a16:creationId xmlns:a16="http://schemas.microsoft.com/office/drawing/2014/main" id="{74B6D5A7-8B6B-8B12-784D-720C4CD0C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62113"/>
            <a:ext cx="8028243" cy="46466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E3D686-557B-E49F-AB9A-79FA2BF74163}"/>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5" name="Content Placeholder 2">
            <a:extLst>
              <a:ext uri="{FF2B5EF4-FFF2-40B4-BE49-F238E27FC236}">
                <a16:creationId xmlns:a16="http://schemas.microsoft.com/office/drawing/2014/main" id="{40C24796-B35A-528B-7542-2064BA0D656F}"/>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7</a:t>
            </a:r>
            <a:r>
              <a:rPr lang="en-GB" b="0" i="1" dirty="0">
                <a:solidFill>
                  <a:srgbClr val="273239"/>
                </a:solidFill>
                <a:effectLst/>
                <a:latin typeface="Nunito" pitchFamily="2" charset="0"/>
              </a:rPr>
              <a:t>: Since all the vertices have been treated as an intermediate vertex, we can now return the updated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matrix as our answer matrix.</a:t>
            </a:r>
          </a:p>
        </p:txBody>
      </p:sp>
    </p:spTree>
    <p:extLst>
      <p:ext uri="{BB962C8B-B14F-4D97-AF65-F5344CB8AC3E}">
        <p14:creationId xmlns:p14="http://schemas.microsoft.com/office/powerpoint/2010/main" val="16889105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fontScale="90000"/>
          </a:bodyPr>
          <a:lstStyle/>
          <a:p>
            <a:r>
              <a:rPr lang="en-GB" dirty="0">
                <a:solidFill>
                  <a:srgbClr val="FF0000"/>
                </a:solidFill>
              </a:rPr>
              <a:t>Johnson’s Algorithm for all-pairs shortest paths</a:t>
            </a:r>
            <a:endParaRPr lang="en-SE" dirty="0">
              <a:solidFill>
                <a:srgbClr val="FF0000"/>
              </a:solidFill>
            </a:endParaRPr>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a:xfrm>
            <a:off x="457200" y="1600200"/>
            <a:ext cx="8229600" cy="4983162"/>
          </a:xfrm>
        </p:spPr>
        <p:txBody>
          <a:bodyPr>
            <a:normAutofit/>
          </a:bodyPr>
          <a:lstStyle/>
          <a:p>
            <a:r>
              <a:rPr lang="en-GB" dirty="0"/>
              <a:t>Idea: run Dijkstra’s Single Source shortest path algorithm with every vertex as the source.</a:t>
            </a:r>
          </a:p>
          <a:p>
            <a:r>
              <a:rPr lang="en-GB" dirty="0"/>
              <a:t>Dijkstra’s algorithm doesn’t work for negative weight edge. The idea of Johnson’s algorithm is to reweight all edges and make them all positive, then run Dijkstra’s algorithm with every vertex as the source.</a:t>
            </a:r>
          </a:p>
          <a:p>
            <a:pPr lvl="1"/>
            <a:r>
              <a:rPr lang="en-GB" dirty="0"/>
              <a:t>We can run Bellman-Ford algorithm with every vertex as the source without reweighting, since Bellman-Ford algorithm can handle negative edge weights, but the time complexity is much higher than running Dijkstra’s algorithm.</a:t>
            </a:r>
          </a:p>
          <a:p>
            <a:r>
              <a:rPr lang="en-GB" dirty="0"/>
              <a:t>How to transform a given graph into a graph with non-negative weight edges without changing the shortest paths? </a:t>
            </a:r>
            <a:endParaRPr lang="en-SE" dirty="0"/>
          </a:p>
        </p:txBody>
      </p:sp>
    </p:spTree>
    <p:extLst>
      <p:ext uri="{BB962C8B-B14F-4D97-AF65-F5344CB8AC3E}">
        <p14:creationId xmlns:p14="http://schemas.microsoft.com/office/powerpoint/2010/main" val="3132178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2578825"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2948120"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prevNode</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prevNode</a:t>
            </a:r>
            <a:r>
              <a:rPr lang="en-US" sz="1600" dirty="0">
                <a:latin typeface="Arial" panose="020B0604020202020204" pitchFamily="34" charset="0"/>
                <a:cs typeface="Arial" panose="020B0604020202020204" pitchFamily="34" charset="0"/>
              </a:rPr>
              <a:t>[v] is its previous vertex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negative weights, can detect negative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Topological sort. (</a:t>
            </a:r>
            <a:r>
              <a:rPr lang="en-US" sz="1600" dirty="0">
                <a:solidFill>
                  <a:srgbClr val="C00000"/>
                </a:solidFill>
                <a:latin typeface="Arial" panose="020B0604020202020204" pitchFamily="34" charset="0"/>
                <a:cs typeface="Arial" panose="020B0604020202020204" pitchFamily="34" charset="0"/>
              </a:rPr>
              <a:t>DAG with no directed cycles</a:t>
            </a:r>
            <a:r>
              <a:rPr lang="en-US" sz="1600"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2661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2661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2661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dissolv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p:txBody>
          <a:bodyPr>
            <a:normAutofit fontScale="90000"/>
          </a:bodyPr>
          <a:lstStyle/>
          <a:p>
            <a:r>
              <a:rPr lang="en-GB" dirty="0"/>
              <a:t>Example 1: Increase weight of every edge by a constant?</a:t>
            </a:r>
            <a:endParaRPr lang="en-SE" dirty="0"/>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457200" y="1488230"/>
            <a:ext cx="8229600" cy="2991918"/>
          </a:xfrm>
        </p:spPr>
        <p:txBody>
          <a:bodyPr>
            <a:normAutofit fontScale="77500" lnSpcReduction="20000"/>
          </a:bodyPr>
          <a:lstStyle/>
          <a:p>
            <a:r>
              <a:rPr lang="en-GB" dirty="0"/>
              <a:t>True or False: In a weighted graph, assume that the shortest path from source s to destination t is correctly calculated using a shortest path algorithm. If we increase weight of every edge by a constant, the shortest path always remains same.</a:t>
            </a:r>
          </a:p>
          <a:p>
            <a:r>
              <a:rPr lang="en-GB" dirty="0"/>
              <a:t>False. See the following counterexample. There are 4 edges </a:t>
            </a:r>
            <a:r>
              <a:rPr lang="en-GB" dirty="0" err="1"/>
              <a:t>sa</a:t>
            </a:r>
            <a:r>
              <a:rPr lang="en-GB" dirty="0"/>
              <a:t>, ab, </a:t>
            </a:r>
            <a:r>
              <a:rPr lang="en-GB" dirty="0" err="1"/>
              <a:t>bt</a:t>
            </a:r>
            <a:r>
              <a:rPr lang="en-GB" dirty="0"/>
              <a:t> and </a:t>
            </a:r>
            <a:r>
              <a:rPr lang="en-GB" dirty="0" err="1"/>
              <a:t>st</a:t>
            </a:r>
            <a:r>
              <a:rPr lang="en-GB" dirty="0"/>
              <a:t> with weights 1, 1, 1 and 4 respectively. The shortest path from s to t is </a:t>
            </a:r>
            <a:r>
              <a:rPr lang="en-GB" dirty="0" err="1"/>
              <a:t>sabt</a:t>
            </a:r>
            <a:r>
              <a:rPr lang="en-GB" dirty="0"/>
              <a:t> with cost 3. If we increase weight of every edge by 1, the shortest path changes to </a:t>
            </a:r>
            <a:r>
              <a:rPr lang="en-GB" dirty="0" err="1"/>
              <a:t>st</a:t>
            </a:r>
            <a:r>
              <a:rPr lang="en-GB" dirty="0"/>
              <a:t> with cost 5.</a:t>
            </a:r>
          </a:p>
          <a:p>
            <a:r>
              <a:rPr lang="en-GB" dirty="0"/>
              <a:t>Similarly for negative weight edges. There are 4 edges </a:t>
            </a:r>
            <a:r>
              <a:rPr lang="en-GB" dirty="0" err="1"/>
              <a:t>sa</a:t>
            </a:r>
            <a:r>
              <a:rPr lang="en-GB" dirty="0"/>
              <a:t>, ab, </a:t>
            </a:r>
            <a:r>
              <a:rPr lang="en-GB" dirty="0" err="1"/>
              <a:t>bt</a:t>
            </a:r>
            <a:r>
              <a:rPr lang="en-GB" dirty="0"/>
              <a:t> and </a:t>
            </a:r>
            <a:r>
              <a:rPr lang="en-GB" dirty="0" err="1"/>
              <a:t>st</a:t>
            </a:r>
            <a:r>
              <a:rPr lang="en-GB" dirty="0"/>
              <a:t> with weights -1, -1, -1 and -2 respectively. The shortest path from s to t is </a:t>
            </a:r>
            <a:r>
              <a:rPr lang="en-GB" dirty="0" err="1"/>
              <a:t>sabt</a:t>
            </a:r>
            <a:r>
              <a:rPr lang="en-GB" dirty="0"/>
              <a:t> with cost -3. If we increase weight of every edge by 1, the shortest path changes to </a:t>
            </a:r>
            <a:r>
              <a:rPr lang="en-GB" dirty="0" err="1"/>
              <a:t>st</a:t>
            </a:r>
            <a:r>
              <a:rPr lang="en-GB" dirty="0"/>
              <a:t> with cost -1.</a:t>
            </a:r>
          </a:p>
          <a:p>
            <a:endParaRPr lang="en-GB" dirty="0"/>
          </a:p>
          <a:p>
            <a:endParaRPr lang="en-GB" dirty="0"/>
          </a:p>
          <a:p>
            <a:endParaRPr lang="en-SE" dirty="0"/>
          </a:p>
        </p:txBody>
      </p:sp>
      <p:sp>
        <p:nvSpPr>
          <p:cNvPr id="4" name="Oval 3">
            <a:extLst>
              <a:ext uri="{FF2B5EF4-FFF2-40B4-BE49-F238E27FC236}">
                <a16:creationId xmlns:a16="http://schemas.microsoft.com/office/drawing/2014/main" id="{4748B5DD-B425-9969-F9BB-BF101A51AE1C}"/>
              </a:ext>
            </a:extLst>
          </p:cNvPr>
          <p:cNvSpPr/>
          <p:nvPr/>
        </p:nvSpPr>
        <p:spPr>
          <a:xfrm>
            <a:off x="1643027"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1062061" y="48449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595753" y="45968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2690301"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3751178"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2109335" y="484629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3170212" y="484907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2404268" y="350822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1144652" y="4479745"/>
            <a:ext cx="370114" cy="369332"/>
          </a:xfrm>
          <a:prstGeom prst="rect">
            <a:avLst/>
          </a:prstGeom>
          <a:noFill/>
        </p:spPr>
        <p:txBody>
          <a:bodyPr wrap="square">
            <a:spAutoFit/>
          </a:bodyPr>
          <a:lstStyle/>
          <a:p>
            <a:r>
              <a:rPr lang="en-GB" dirty="0"/>
              <a:t> 1</a:t>
            </a:r>
            <a:endParaRPr lang="en-SE" dirty="0"/>
          </a:p>
        </p:txBody>
      </p:sp>
      <p:sp>
        <p:nvSpPr>
          <p:cNvPr id="37" name="TextBox 36">
            <a:extLst>
              <a:ext uri="{FF2B5EF4-FFF2-40B4-BE49-F238E27FC236}">
                <a16:creationId xmlns:a16="http://schemas.microsoft.com/office/drawing/2014/main" id="{007DB0AE-3B2F-AE9B-E539-2158292D9F84}"/>
              </a:ext>
            </a:extLst>
          </p:cNvPr>
          <p:cNvSpPr txBox="1"/>
          <p:nvPr/>
        </p:nvSpPr>
        <p:spPr>
          <a:xfrm>
            <a:off x="2167478" y="4479745"/>
            <a:ext cx="370114" cy="369332"/>
          </a:xfrm>
          <a:prstGeom prst="rect">
            <a:avLst/>
          </a:prstGeom>
          <a:noFill/>
        </p:spPr>
        <p:txBody>
          <a:bodyPr wrap="square">
            <a:spAutoFit/>
          </a:bodyPr>
          <a:lstStyle/>
          <a:p>
            <a:r>
              <a:rPr lang="en-GB" dirty="0"/>
              <a:t> 1</a:t>
            </a:r>
            <a:endParaRPr lang="en-SE" dirty="0"/>
          </a:p>
        </p:txBody>
      </p:sp>
      <p:sp>
        <p:nvSpPr>
          <p:cNvPr id="38" name="TextBox 37">
            <a:extLst>
              <a:ext uri="{FF2B5EF4-FFF2-40B4-BE49-F238E27FC236}">
                <a16:creationId xmlns:a16="http://schemas.microsoft.com/office/drawing/2014/main" id="{46AC88A5-4995-199A-3647-4FAF36ADBE3F}"/>
              </a:ext>
            </a:extLst>
          </p:cNvPr>
          <p:cNvSpPr txBox="1"/>
          <p:nvPr/>
        </p:nvSpPr>
        <p:spPr>
          <a:xfrm>
            <a:off x="3204706" y="4507204"/>
            <a:ext cx="370114" cy="369332"/>
          </a:xfrm>
          <a:prstGeom prst="rect">
            <a:avLst/>
          </a:prstGeom>
          <a:noFill/>
        </p:spPr>
        <p:txBody>
          <a:bodyPr wrap="square">
            <a:spAutoFit/>
          </a:bodyPr>
          <a:lstStyle/>
          <a:p>
            <a:r>
              <a:rPr lang="en-GB" dirty="0"/>
              <a:t> 1</a:t>
            </a:r>
            <a:endParaRPr lang="en-SE" dirty="0"/>
          </a:p>
        </p:txBody>
      </p:sp>
      <p:sp>
        <p:nvSpPr>
          <p:cNvPr id="39" name="TextBox 38">
            <a:extLst>
              <a:ext uri="{FF2B5EF4-FFF2-40B4-BE49-F238E27FC236}">
                <a16:creationId xmlns:a16="http://schemas.microsoft.com/office/drawing/2014/main" id="{3F27EB7C-335B-74E3-D716-C8100185AB23}"/>
              </a:ext>
            </a:extLst>
          </p:cNvPr>
          <p:cNvSpPr txBox="1"/>
          <p:nvPr/>
        </p:nvSpPr>
        <p:spPr>
          <a:xfrm>
            <a:off x="2214761" y="5157320"/>
            <a:ext cx="370114" cy="369332"/>
          </a:xfrm>
          <a:prstGeom prst="rect">
            <a:avLst/>
          </a:prstGeom>
          <a:noFill/>
        </p:spPr>
        <p:txBody>
          <a:bodyPr wrap="square">
            <a:spAutoFit/>
          </a:bodyPr>
          <a:lstStyle/>
          <a:p>
            <a:r>
              <a:rPr lang="en-GB" dirty="0"/>
              <a:t> 4</a:t>
            </a:r>
            <a:endParaRPr lang="en-SE" dirty="0"/>
          </a:p>
        </p:txBody>
      </p:sp>
      <p:sp>
        <p:nvSpPr>
          <p:cNvPr id="5" name="Oval 4">
            <a:extLst>
              <a:ext uri="{FF2B5EF4-FFF2-40B4-BE49-F238E27FC236}">
                <a16:creationId xmlns:a16="http://schemas.microsoft.com/office/drawing/2014/main" id="{E80A7AD7-13C1-FEB8-2461-060AA99B876D}"/>
              </a:ext>
            </a:extLst>
          </p:cNvPr>
          <p:cNvSpPr/>
          <p:nvPr/>
        </p:nvSpPr>
        <p:spPr>
          <a:xfrm>
            <a:off x="5698720"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DE918A2B-7C88-A356-A703-F3C55D3AD0B6}"/>
              </a:ext>
            </a:extLst>
          </p:cNvPr>
          <p:cNvCxnSpPr>
            <a:cxnSpLocks/>
            <a:stCxn id="5" idx="2"/>
          </p:cNvCxnSpPr>
          <p:nvPr/>
        </p:nvCxnSpPr>
        <p:spPr>
          <a:xfrm flipH="1">
            <a:off x="5117754" y="4876536"/>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A9B06C21-15AB-D4F9-B8DB-5BD97E1C7313}"/>
              </a:ext>
            </a:extLst>
          </p:cNvPr>
          <p:cNvSpPr/>
          <p:nvPr/>
        </p:nvSpPr>
        <p:spPr>
          <a:xfrm>
            <a:off x="4651446" y="46284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E9A66E-CE2D-C9F6-CB1B-08146896FCB0}"/>
              </a:ext>
            </a:extLst>
          </p:cNvPr>
          <p:cNvSpPr/>
          <p:nvPr/>
        </p:nvSpPr>
        <p:spPr>
          <a:xfrm>
            <a:off x="6745994"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2C52316-6E8A-1D0C-A743-C79DCC4CD0CE}"/>
              </a:ext>
            </a:extLst>
          </p:cNvPr>
          <p:cNvSpPr/>
          <p:nvPr/>
        </p:nvSpPr>
        <p:spPr>
          <a:xfrm>
            <a:off x="7806871"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A7DA140B-5A9A-4155-95C8-9A243FE03717}"/>
              </a:ext>
            </a:extLst>
          </p:cNvPr>
          <p:cNvCxnSpPr>
            <a:cxnSpLocks/>
          </p:cNvCxnSpPr>
          <p:nvPr/>
        </p:nvCxnSpPr>
        <p:spPr>
          <a:xfrm flipH="1">
            <a:off x="6165028" y="487792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DF2FDB-41E9-6E9E-22D3-AD881D2FC449}"/>
              </a:ext>
            </a:extLst>
          </p:cNvPr>
          <p:cNvCxnSpPr>
            <a:cxnSpLocks/>
          </p:cNvCxnSpPr>
          <p:nvPr/>
        </p:nvCxnSpPr>
        <p:spPr>
          <a:xfrm flipH="1">
            <a:off x="7225905" y="488070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D0DB5169-2FBF-7382-714E-D84B93E4766B}"/>
              </a:ext>
            </a:extLst>
          </p:cNvPr>
          <p:cNvCxnSpPr>
            <a:stCxn id="9" idx="4"/>
            <a:endCxn id="11" idx="4"/>
          </p:cNvCxnSpPr>
          <p:nvPr/>
        </p:nvCxnSpPr>
        <p:spPr>
          <a:xfrm rot="16200000" flipH="1">
            <a:off x="6459961" y="3539853"/>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66B7AB-85B7-43B5-FE3F-48B460B63D38}"/>
              </a:ext>
            </a:extLst>
          </p:cNvPr>
          <p:cNvSpPr txBox="1"/>
          <p:nvPr/>
        </p:nvSpPr>
        <p:spPr>
          <a:xfrm>
            <a:off x="5200345" y="4511377"/>
            <a:ext cx="370114" cy="369332"/>
          </a:xfrm>
          <a:prstGeom prst="rect">
            <a:avLst/>
          </a:prstGeom>
          <a:noFill/>
        </p:spPr>
        <p:txBody>
          <a:bodyPr wrap="square">
            <a:spAutoFit/>
          </a:bodyPr>
          <a:lstStyle/>
          <a:p>
            <a:r>
              <a:rPr lang="en-GB" dirty="0"/>
              <a:t> 2</a:t>
            </a:r>
            <a:endParaRPr lang="en-SE" dirty="0"/>
          </a:p>
        </p:txBody>
      </p:sp>
      <p:sp>
        <p:nvSpPr>
          <p:cNvPr id="16" name="TextBox 15">
            <a:extLst>
              <a:ext uri="{FF2B5EF4-FFF2-40B4-BE49-F238E27FC236}">
                <a16:creationId xmlns:a16="http://schemas.microsoft.com/office/drawing/2014/main" id="{915521A4-4300-22D6-6DD9-8A382C183BE9}"/>
              </a:ext>
            </a:extLst>
          </p:cNvPr>
          <p:cNvSpPr txBox="1"/>
          <p:nvPr/>
        </p:nvSpPr>
        <p:spPr>
          <a:xfrm>
            <a:off x="6223171" y="4511377"/>
            <a:ext cx="370114" cy="369332"/>
          </a:xfrm>
          <a:prstGeom prst="rect">
            <a:avLst/>
          </a:prstGeom>
          <a:noFill/>
        </p:spPr>
        <p:txBody>
          <a:bodyPr wrap="square">
            <a:spAutoFit/>
          </a:bodyPr>
          <a:lstStyle/>
          <a:p>
            <a:r>
              <a:rPr lang="en-GB" dirty="0"/>
              <a:t> 2</a:t>
            </a:r>
            <a:endParaRPr lang="en-SE" dirty="0"/>
          </a:p>
        </p:txBody>
      </p:sp>
      <p:sp>
        <p:nvSpPr>
          <p:cNvPr id="17" name="TextBox 16">
            <a:extLst>
              <a:ext uri="{FF2B5EF4-FFF2-40B4-BE49-F238E27FC236}">
                <a16:creationId xmlns:a16="http://schemas.microsoft.com/office/drawing/2014/main" id="{F877625C-D1FA-2413-2270-D254C13D192B}"/>
              </a:ext>
            </a:extLst>
          </p:cNvPr>
          <p:cNvSpPr txBox="1"/>
          <p:nvPr/>
        </p:nvSpPr>
        <p:spPr>
          <a:xfrm>
            <a:off x="7260399" y="4538836"/>
            <a:ext cx="370114" cy="369332"/>
          </a:xfrm>
          <a:prstGeom prst="rect">
            <a:avLst/>
          </a:prstGeom>
          <a:noFill/>
        </p:spPr>
        <p:txBody>
          <a:bodyPr wrap="square">
            <a:spAutoFit/>
          </a:bodyPr>
          <a:lstStyle/>
          <a:p>
            <a:r>
              <a:rPr lang="en-GB" dirty="0"/>
              <a:t> 2</a:t>
            </a:r>
            <a:endParaRPr lang="en-SE" dirty="0"/>
          </a:p>
        </p:txBody>
      </p:sp>
      <p:sp>
        <p:nvSpPr>
          <p:cNvPr id="18" name="TextBox 17">
            <a:extLst>
              <a:ext uri="{FF2B5EF4-FFF2-40B4-BE49-F238E27FC236}">
                <a16:creationId xmlns:a16="http://schemas.microsoft.com/office/drawing/2014/main" id="{330BE0F7-4CD8-97A3-A6CB-6B21149B940B}"/>
              </a:ext>
            </a:extLst>
          </p:cNvPr>
          <p:cNvSpPr txBox="1"/>
          <p:nvPr/>
        </p:nvSpPr>
        <p:spPr>
          <a:xfrm>
            <a:off x="6270454" y="5188952"/>
            <a:ext cx="370114" cy="369332"/>
          </a:xfrm>
          <a:prstGeom prst="rect">
            <a:avLst/>
          </a:prstGeom>
          <a:noFill/>
        </p:spPr>
        <p:txBody>
          <a:bodyPr wrap="square">
            <a:spAutoFit/>
          </a:bodyPr>
          <a:lstStyle/>
          <a:p>
            <a:r>
              <a:rPr lang="en-GB" dirty="0"/>
              <a:t> 5</a:t>
            </a:r>
            <a:endParaRPr lang="en-SE" dirty="0"/>
          </a:p>
        </p:txBody>
      </p:sp>
      <p:sp>
        <p:nvSpPr>
          <p:cNvPr id="19" name="Oval 18">
            <a:extLst>
              <a:ext uri="{FF2B5EF4-FFF2-40B4-BE49-F238E27FC236}">
                <a16:creationId xmlns:a16="http://schemas.microsoft.com/office/drawing/2014/main" id="{7FA09535-1E77-B73F-F258-7331139AB9EB}"/>
              </a:ext>
            </a:extLst>
          </p:cNvPr>
          <p:cNvSpPr/>
          <p:nvPr/>
        </p:nvSpPr>
        <p:spPr>
          <a:xfrm>
            <a:off x="1643027"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B994F2C3-D4E2-2A02-43F0-F9880DC80BF8}"/>
              </a:ext>
            </a:extLst>
          </p:cNvPr>
          <p:cNvCxnSpPr>
            <a:cxnSpLocks/>
            <a:stCxn id="19" idx="2"/>
          </p:cNvCxnSpPr>
          <p:nvPr/>
        </p:nvCxnSpPr>
        <p:spPr>
          <a:xfrm flipH="1">
            <a:off x="1062061" y="615451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8357BE52-A7C2-1DDD-F479-F8D754523C11}"/>
              </a:ext>
            </a:extLst>
          </p:cNvPr>
          <p:cNvSpPr/>
          <p:nvPr/>
        </p:nvSpPr>
        <p:spPr>
          <a:xfrm>
            <a:off x="595753" y="590642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F6AA01B2-A673-29CD-B8E7-BAE7FAC4BCF5}"/>
              </a:ext>
            </a:extLst>
          </p:cNvPr>
          <p:cNvSpPr/>
          <p:nvPr/>
        </p:nvSpPr>
        <p:spPr>
          <a:xfrm>
            <a:off x="2690301"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441ED0A-7A92-E65F-1EFF-B0D465575492}"/>
              </a:ext>
            </a:extLst>
          </p:cNvPr>
          <p:cNvSpPr/>
          <p:nvPr/>
        </p:nvSpPr>
        <p:spPr>
          <a:xfrm>
            <a:off x="3751178"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EF868F06-9831-6A2C-BB59-6873C87A90C0}"/>
              </a:ext>
            </a:extLst>
          </p:cNvPr>
          <p:cNvCxnSpPr>
            <a:cxnSpLocks/>
          </p:cNvCxnSpPr>
          <p:nvPr/>
        </p:nvCxnSpPr>
        <p:spPr>
          <a:xfrm flipH="1">
            <a:off x="2109335" y="615590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0FAAEB3-67D4-7EC3-718A-4711AF269943}"/>
              </a:ext>
            </a:extLst>
          </p:cNvPr>
          <p:cNvCxnSpPr>
            <a:cxnSpLocks/>
          </p:cNvCxnSpPr>
          <p:nvPr/>
        </p:nvCxnSpPr>
        <p:spPr>
          <a:xfrm flipH="1">
            <a:off x="3170212" y="615868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6" name="Connector: Curved 25">
            <a:extLst>
              <a:ext uri="{FF2B5EF4-FFF2-40B4-BE49-F238E27FC236}">
                <a16:creationId xmlns:a16="http://schemas.microsoft.com/office/drawing/2014/main" id="{0F456996-B22E-B834-1B51-C121D3DB8DB1}"/>
              </a:ext>
            </a:extLst>
          </p:cNvPr>
          <p:cNvCxnSpPr>
            <a:stCxn id="21" idx="4"/>
            <a:endCxn id="23" idx="4"/>
          </p:cNvCxnSpPr>
          <p:nvPr/>
        </p:nvCxnSpPr>
        <p:spPr>
          <a:xfrm rot="16200000" flipH="1">
            <a:off x="2404268" y="481782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F9E13E26-971E-E75D-94B1-1D1B773AFC16}"/>
              </a:ext>
            </a:extLst>
          </p:cNvPr>
          <p:cNvSpPr txBox="1"/>
          <p:nvPr/>
        </p:nvSpPr>
        <p:spPr>
          <a:xfrm>
            <a:off x="1144652" y="5835998"/>
            <a:ext cx="450278" cy="369332"/>
          </a:xfrm>
          <a:prstGeom prst="rect">
            <a:avLst/>
          </a:prstGeom>
          <a:noFill/>
        </p:spPr>
        <p:txBody>
          <a:bodyPr wrap="square">
            <a:spAutoFit/>
          </a:bodyPr>
          <a:lstStyle/>
          <a:p>
            <a:r>
              <a:rPr lang="en-GB" dirty="0"/>
              <a:t>- 1</a:t>
            </a:r>
            <a:endParaRPr lang="en-SE" dirty="0"/>
          </a:p>
        </p:txBody>
      </p:sp>
      <p:sp>
        <p:nvSpPr>
          <p:cNvPr id="40" name="TextBox 39">
            <a:extLst>
              <a:ext uri="{FF2B5EF4-FFF2-40B4-BE49-F238E27FC236}">
                <a16:creationId xmlns:a16="http://schemas.microsoft.com/office/drawing/2014/main" id="{75778A83-2379-C33C-1833-5D82CE0031EE}"/>
              </a:ext>
            </a:extLst>
          </p:cNvPr>
          <p:cNvSpPr txBox="1"/>
          <p:nvPr/>
        </p:nvSpPr>
        <p:spPr>
          <a:xfrm>
            <a:off x="2168849" y="6438935"/>
            <a:ext cx="475540" cy="369332"/>
          </a:xfrm>
          <a:prstGeom prst="rect">
            <a:avLst/>
          </a:prstGeom>
          <a:noFill/>
        </p:spPr>
        <p:txBody>
          <a:bodyPr wrap="square">
            <a:spAutoFit/>
          </a:bodyPr>
          <a:lstStyle/>
          <a:p>
            <a:r>
              <a:rPr lang="en-GB" dirty="0"/>
              <a:t> -2</a:t>
            </a:r>
            <a:endParaRPr lang="en-SE" dirty="0"/>
          </a:p>
        </p:txBody>
      </p:sp>
      <p:sp>
        <p:nvSpPr>
          <p:cNvPr id="41" name="Oval 40">
            <a:extLst>
              <a:ext uri="{FF2B5EF4-FFF2-40B4-BE49-F238E27FC236}">
                <a16:creationId xmlns:a16="http://schemas.microsoft.com/office/drawing/2014/main" id="{DC6840C5-8155-E1D2-9D2B-0C8FB730A7ED}"/>
              </a:ext>
            </a:extLst>
          </p:cNvPr>
          <p:cNvSpPr/>
          <p:nvPr/>
        </p:nvSpPr>
        <p:spPr>
          <a:xfrm>
            <a:off x="5698720"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3A9B1516-9269-B7B9-98F1-E92C51C3735C}"/>
              </a:ext>
            </a:extLst>
          </p:cNvPr>
          <p:cNvCxnSpPr>
            <a:cxnSpLocks/>
            <a:stCxn id="41" idx="2"/>
          </p:cNvCxnSpPr>
          <p:nvPr/>
        </p:nvCxnSpPr>
        <p:spPr>
          <a:xfrm flipH="1">
            <a:off x="5117754" y="618614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38EAFC6E-F45E-E078-B17F-BBFC4006368B}"/>
              </a:ext>
            </a:extLst>
          </p:cNvPr>
          <p:cNvSpPr/>
          <p:nvPr/>
        </p:nvSpPr>
        <p:spPr>
          <a:xfrm>
            <a:off x="4651446" y="59380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DAEC2B1A-0C47-9809-45B6-1B2C3A5B935D}"/>
              </a:ext>
            </a:extLst>
          </p:cNvPr>
          <p:cNvSpPr/>
          <p:nvPr/>
        </p:nvSpPr>
        <p:spPr>
          <a:xfrm>
            <a:off x="6745994"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0BB187C0-AD6F-07EB-431B-FAF458D4B352}"/>
              </a:ext>
            </a:extLst>
          </p:cNvPr>
          <p:cNvSpPr/>
          <p:nvPr/>
        </p:nvSpPr>
        <p:spPr>
          <a:xfrm>
            <a:off x="7806871"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A67BDC4E-6227-C206-4488-0D2E22E8E077}"/>
              </a:ext>
            </a:extLst>
          </p:cNvPr>
          <p:cNvCxnSpPr>
            <a:cxnSpLocks/>
          </p:cNvCxnSpPr>
          <p:nvPr/>
        </p:nvCxnSpPr>
        <p:spPr>
          <a:xfrm flipH="1">
            <a:off x="6165028" y="618753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C2CF392-4320-BC0B-00B5-C2EFC88E4386}"/>
              </a:ext>
            </a:extLst>
          </p:cNvPr>
          <p:cNvCxnSpPr>
            <a:cxnSpLocks/>
          </p:cNvCxnSpPr>
          <p:nvPr/>
        </p:nvCxnSpPr>
        <p:spPr>
          <a:xfrm flipH="1">
            <a:off x="7225905" y="619031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8" name="Connector: Curved 47">
            <a:extLst>
              <a:ext uri="{FF2B5EF4-FFF2-40B4-BE49-F238E27FC236}">
                <a16:creationId xmlns:a16="http://schemas.microsoft.com/office/drawing/2014/main" id="{53EF5195-FE29-C2AF-8AB2-A8E1A48FB762}"/>
              </a:ext>
            </a:extLst>
          </p:cNvPr>
          <p:cNvCxnSpPr>
            <a:stCxn id="43" idx="4"/>
            <a:endCxn id="45" idx="4"/>
          </p:cNvCxnSpPr>
          <p:nvPr/>
        </p:nvCxnSpPr>
        <p:spPr>
          <a:xfrm rot="16200000" flipH="1">
            <a:off x="6459961" y="484946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566CA063-4091-6AF6-7F2C-82B4442D31C2}"/>
              </a:ext>
            </a:extLst>
          </p:cNvPr>
          <p:cNvSpPr txBox="1"/>
          <p:nvPr/>
        </p:nvSpPr>
        <p:spPr>
          <a:xfrm>
            <a:off x="5200345" y="5820985"/>
            <a:ext cx="370114" cy="369332"/>
          </a:xfrm>
          <a:prstGeom prst="rect">
            <a:avLst/>
          </a:prstGeom>
          <a:noFill/>
        </p:spPr>
        <p:txBody>
          <a:bodyPr wrap="square">
            <a:spAutoFit/>
          </a:bodyPr>
          <a:lstStyle/>
          <a:p>
            <a:r>
              <a:rPr lang="en-GB" dirty="0"/>
              <a:t> 0</a:t>
            </a:r>
            <a:endParaRPr lang="en-SE" dirty="0"/>
          </a:p>
        </p:txBody>
      </p:sp>
      <p:sp>
        <p:nvSpPr>
          <p:cNvPr id="50" name="TextBox 49">
            <a:extLst>
              <a:ext uri="{FF2B5EF4-FFF2-40B4-BE49-F238E27FC236}">
                <a16:creationId xmlns:a16="http://schemas.microsoft.com/office/drawing/2014/main" id="{E836DCDA-E862-7E21-ECC7-C69FE593272B}"/>
              </a:ext>
            </a:extLst>
          </p:cNvPr>
          <p:cNvSpPr txBox="1"/>
          <p:nvPr/>
        </p:nvSpPr>
        <p:spPr>
          <a:xfrm>
            <a:off x="6223171" y="5820985"/>
            <a:ext cx="370114" cy="369332"/>
          </a:xfrm>
          <a:prstGeom prst="rect">
            <a:avLst/>
          </a:prstGeom>
          <a:noFill/>
        </p:spPr>
        <p:txBody>
          <a:bodyPr wrap="square">
            <a:spAutoFit/>
          </a:bodyPr>
          <a:lstStyle/>
          <a:p>
            <a:r>
              <a:rPr lang="en-GB" dirty="0"/>
              <a:t> 0</a:t>
            </a:r>
            <a:endParaRPr lang="en-SE" dirty="0"/>
          </a:p>
        </p:txBody>
      </p:sp>
      <p:sp>
        <p:nvSpPr>
          <p:cNvPr id="51" name="TextBox 50">
            <a:extLst>
              <a:ext uri="{FF2B5EF4-FFF2-40B4-BE49-F238E27FC236}">
                <a16:creationId xmlns:a16="http://schemas.microsoft.com/office/drawing/2014/main" id="{510DBC87-EE4B-6448-FFB6-6243E072F84F}"/>
              </a:ext>
            </a:extLst>
          </p:cNvPr>
          <p:cNvSpPr txBox="1"/>
          <p:nvPr/>
        </p:nvSpPr>
        <p:spPr>
          <a:xfrm>
            <a:off x="7260399" y="5848444"/>
            <a:ext cx="370114" cy="369332"/>
          </a:xfrm>
          <a:prstGeom prst="rect">
            <a:avLst/>
          </a:prstGeom>
          <a:noFill/>
        </p:spPr>
        <p:txBody>
          <a:bodyPr wrap="square">
            <a:spAutoFit/>
          </a:bodyPr>
          <a:lstStyle/>
          <a:p>
            <a:r>
              <a:rPr lang="en-GB" dirty="0"/>
              <a:t> 0</a:t>
            </a:r>
            <a:endParaRPr lang="en-SE" dirty="0"/>
          </a:p>
        </p:txBody>
      </p:sp>
      <p:sp>
        <p:nvSpPr>
          <p:cNvPr id="52" name="TextBox 51">
            <a:extLst>
              <a:ext uri="{FF2B5EF4-FFF2-40B4-BE49-F238E27FC236}">
                <a16:creationId xmlns:a16="http://schemas.microsoft.com/office/drawing/2014/main" id="{3FB99342-BA9B-6876-6EEF-5EA8D7294254}"/>
              </a:ext>
            </a:extLst>
          </p:cNvPr>
          <p:cNvSpPr txBox="1"/>
          <p:nvPr/>
        </p:nvSpPr>
        <p:spPr>
          <a:xfrm>
            <a:off x="6270454" y="6498559"/>
            <a:ext cx="475540" cy="369332"/>
          </a:xfrm>
          <a:prstGeom prst="rect">
            <a:avLst/>
          </a:prstGeom>
          <a:noFill/>
        </p:spPr>
        <p:txBody>
          <a:bodyPr wrap="square">
            <a:spAutoFit/>
          </a:bodyPr>
          <a:lstStyle/>
          <a:p>
            <a:r>
              <a:rPr lang="en-GB" dirty="0"/>
              <a:t> -1</a:t>
            </a:r>
            <a:endParaRPr lang="en-SE" dirty="0"/>
          </a:p>
        </p:txBody>
      </p:sp>
      <p:sp>
        <p:nvSpPr>
          <p:cNvPr id="53" name="TextBox 52">
            <a:extLst>
              <a:ext uri="{FF2B5EF4-FFF2-40B4-BE49-F238E27FC236}">
                <a16:creationId xmlns:a16="http://schemas.microsoft.com/office/drawing/2014/main" id="{3F2BB412-9AA5-09C9-6421-D8C7D89735AE}"/>
              </a:ext>
            </a:extLst>
          </p:cNvPr>
          <p:cNvSpPr txBox="1"/>
          <p:nvPr/>
        </p:nvSpPr>
        <p:spPr>
          <a:xfrm>
            <a:off x="2138806" y="5835998"/>
            <a:ext cx="450278" cy="369332"/>
          </a:xfrm>
          <a:prstGeom prst="rect">
            <a:avLst/>
          </a:prstGeom>
          <a:noFill/>
        </p:spPr>
        <p:txBody>
          <a:bodyPr wrap="square">
            <a:spAutoFit/>
          </a:bodyPr>
          <a:lstStyle/>
          <a:p>
            <a:r>
              <a:rPr lang="en-GB" dirty="0"/>
              <a:t>- 1</a:t>
            </a:r>
            <a:endParaRPr lang="en-SE" dirty="0"/>
          </a:p>
        </p:txBody>
      </p:sp>
      <p:sp>
        <p:nvSpPr>
          <p:cNvPr id="54" name="TextBox 53">
            <a:extLst>
              <a:ext uri="{FF2B5EF4-FFF2-40B4-BE49-F238E27FC236}">
                <a16:creationId xmlns:a16="http://schemas.microsoft.com/office/drawing/2014/main" id="{BC909E09-4C66-1908-BDB9-1C942CD4C0F4}"/>
              </a:ext>
            </a:extLst>
          </p:cNvPr>
          <p:cNvSpPr txBox="1"/>
          <p:nvPr/>
        </p:nvSpPr>
        <p:spPr>
          <a:xfrm>
            <a:off x="3211223" y="5835998"/>
            <a:ext cx="450278" cy="369332"/>
          </a:xfrm>
          <a:prstGeom prst="rect">
            <a:avLst/>
          </a:prstGeom>
          <a:noFill/>
        </p:spPr>
        <p:txBody>
          <a:bodyPr wrap="square">
            <a:spAutoFit/>
          </a:bodyPr>
          <a:lstStyle/>
          <a:p>
            <a:r>
              <a:rPr lang="en-GB" dirty="0"/>
              <a:t>- 1</a:t>
            </a:r>
            <a:endParaRPr lang="en-SE" dirty="0"/>
          </a:p>
        </p:txBody>
      </p:sp>
      <p:cxnSp>
        <p:nvCxnSpPr>
          <p:cNvPr id="56" name="Straight Connector 55">
            <a:extLst>
              <a:ext uri="{FF2B5EF4-FFF2-40B4-BE49-F238E27FC236}">
                <a16:creationId xmlns:a16="http://schemas.microsoft.com/office/drawing/2014/main" id="{C4ED4217-FF03-A758-98B3-2C66CB772437}"/>
              </a:ext>
            </a:extLst>
          </p:cNvPr>
          <p:cNvCxnSpPr/>
          <p:nvPr/>
        </p:nvCxnSpPr>
        <p:spPr>
          <a:xfrm>
            <a:off x="595753" y="5675942"/>
            <a:ext cx="7960418" cy="7972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89652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lstStyle/>
          <a:p>
            <a:r>
              <a:rPr lang="en-GB" dirty="0"/>
              <a:t>Double the original weights?</a:t>
            </a:r>
            <a:endParaRPr lang="en-SE" dirty="0"/>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t>True or False: Is the following statement valid about shortest paths? Given a graph, suppose we have calculated shortest path from a source to all other vertices. If we modify the graph such that weights of all edges becomes double of the original weight, then the shortest path remains same, and only the total weight of path changes.</a:t>
            </a:r>
          </a:p>
          <a:p>
            <a:r>
              <a:rPr lang="en-GB" dirty="0"/>
              <a:t>True. The shortest path remains same. It is like if we change unit of distance from meter to kilo meter, the shortest paths do not change. But this does not make weights positive.</a:t>
            </a:r>
            <a:endParaRPr lang="en-SE" dirty="0"/>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fontScale="90000"/>
          </a:bodyPr>
          <a:lstStyle/>
          <a:p>
            <a:r>
              <a:rPr lang="en-GB" dirty="0"/>
              <a:t>Johnson’s algorithm for All-pairs Shortest Paths</a:t>
            </a:r>
            <a:endParaRPr lang="en-SE" dirty="0"/>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a:xfrm>
            <a:off x="457200" y="1600200"/>
            <a:ext cx="8229600" cy="4823460"/>
          </a:xfrm>
        </p:spPr>
        <p:txBody>
          <a:bodyPr>
            <a:normAutofit fontScale="85000" lnSpcReduction="20000"/>
          </a:bodyPr>
          <a:lstStyle/>
          <a:p>
            <a:pPr algn="l" fontAlgn="base">
              <a:buFont typeface="+mj-lt"/>
              <a:buAutoNum type="arabicPeriod"/>
            </a:pPr>
            <a:r>
              <a:rPr lang="en-GB" dirty="0"/>
              <a:t>Let the given graph be G. Add a dummy source vertex d, and add edges with weight 0 from d to all vertices of G. Let the modified graph be G’. </a:t>
            </a:r>
          </a:p>
          <a:p>
            <a:pPr algn="l" fontAlgn="base">
              <a:buFont typeface="+mj-lt"/>
              <a:buAutoNum type="arabicPeriod" startAt="2"/>
            </a:pPr>
            <a:r>
              <a:rPr lang="en-GB" dirty="0"/>
              <a:t>Run Bellman-Ford algorithm on G’ with d as the source. Let the shortest distances calculated by Bellman-Ford be h[0], h[1], .. h[V-1]. If we find a negative weight cycle, then return. (We run Bellman-Ford algorithm since it can handle negative edge weights.)</a:t>
            </a:r>
          </a:p>
          <a:p>
            <a:pPr algn="l" fontAlgn="base">
              <a:buFont typeface="+mj-lt"/>
              <a:buAutoNum type="arabicPeriod" startAt="2"/>
            </a:pPr>
            <a:r>
              <a:rPr lang="en-GB" dirty="0"/>
              <a:t>Reweight the edges of the original graph. For each edge (u, v), assign the new weight as w'(u, v) = w(u, v) + h[u] – h[v], which is greater than or equal to 0.</a:t>
            </a:r>
          </a:p>
          <a:p>
            <a:pPr algn="l" fontAlgn="base">
              <a:buFont typeface="+mj-lt"/>
              <a:buAutoNum type="arabicPeriod" startAt="4"/>
            </a:pPr>
            <a:r>
              <a:rPr lang="en-GB" dirty="0"/>
              <a:t>Remove the added dummy vertex d, and run Dijkstra’s algorithm with every vertex as the source to obtain all-pairs shortest paths. Subtract h[u] – h[v] from length of each shortest path to obtain the lengths of shortest paths in the original graph.</a:t>
            </a:r>
          </a:p>
          <a:p>
            <a:pPr marL="0" indent="0" algn="l" fontAlgn="base">
              <a:buNone/>
            </a:pPr>
            <a:r>
              <a:rPr lang="en-GB" dirty="0"/>
              <a:t>Time complexity: Johnson’s algorithm uses both Dijkstra and Bellman-Ford as subroutines. The main steps in the algorithm are Bellman-Ford Algorithm called once and Dijkstra called V times. Time complexity of Bellman Ford is O(VE) and time complexity of Dijkstra is O(V log V + E). So overall time complexity is O(V</a:t>
            </a:r>
            <a:r>
              <a:rPr lang="en-GB" baseline="30000" dirty="0"/>
              <a:t>2 </a:t>
            </a:r>
            <a:r>
              <a:rPr lang="en-GB" dirty="0"/>
              <a:t>log V + VE).</a:t>
            </a:r>
            <a:endParaRPr lang="en-SE" dirty="0"/>
          </a:p>
        </p:txBody>
      </p:sp>
    </p:spTree>
    <p:extLst>
      <p:ext uri="{BB962C8B-B14F-4D97-AF65-F5344CB8AC3E}">
        <p14:creationId xmlns:p14="http://schemas.microsoft.com/office/powerpoint/2010/main" val="1313135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lstStyle/>
          <a:p>
            <a:r>
              <a:rPr lang="en-GB" dirty="0"/>
              <a:t>Johnson’s Algorithm: Proof</a:t>
            </a:r>
            <a:endParaRPr lang="en-SE" dirty="0"/>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a:xfrm>
            <a:off x="174532" y="1345482"/>
            <a:ext cx="6478858" cy="5447204"/>
          </a:xfrm>
        </p:spPr>
        <p:txBody>
          <a:bodyPr>
            <a:normAutofit fontScale="92500" lnSpcReduction="20000"/>
          </a:bodyPr>
          <a:lstStyle/>
          <a:p>
            <a:r>
              <a:rPr lang="en-GB" dirty="0"/>
              <a:t>The following property is always true since h[] values are the shortest distances from the dummy source code d:</a:t>
            </a:r>
          </a:p>
          <a:p>
            <a:pPr lvl="1"/>
            <a:r>
              <a:rPr lang="en-GB" dirty="0"/>
              <a:t>h[v] &lt;= h[u] + w(u, v) </a:t>
            </a:r>
          </a:p>
          <a:p>
            <a:r>
              <a:rPr lang="en-GB" dirty="0"/>
              <a:t>The property states that the shortest distance from u to v must be smaller than or equal to the shortest distance from s to u plus edge weight w(u, v). Because of this inequality, the new weights w’(u, v) = w(u, v) + h[u] – h[v] must be greater than or equal to 0. </a:t>
            </a:r>
          </a:p>
          <a:p>
            <a:r>
              <a:rPr lang="en-GB" dirty="0"/>
              <a:t>After reweighting, and all weights become non-negative, and all set of paths between any two vertices s and t is increased by the same amount, hence the shortest paths remain the same as the original graph before reweighting.</a:t>
            </a:r>
          </a:p>
          <a:p>
            <a:pPr lvl="1"/>
            <a:r>
              <a:rPr lang="en-GB" dirty="0"/>
              <a:t>Consider any path between two vertices s and t, the weight of every path is increased by h[s] – h[t], since the added h[] values for all intermediate vertices on the path from s to t cancel each other out. </a:t>
            </a:r>
          </a:p>
        </p:txBody>
      </p:sp>
      <p:grpSp>
        <p:nvGrpSpPr>
          <p:cNvPr id="4" name="Group 7">
            <a:extLst>
              <a:ext uri="{FF2B5EF4-FFF2-40B4-BE49-F238E27FC236}">
                <a16:creationId xmlns:a16="http://schemas.microsoft.com/office/drawing/2014/main" id="{84F89C5A-0F8D-F686-F5A2-51D3898EC419}"/>
              </a:ext>
            </a:extLst>
          </p:cNvPr>
          <p:cNvGrpSpPr>
            <a:grpSpLocks/>
          </p:cNvGrpSpPr>
          <p:nvPr/>
        </p:nvGrpSpPr>
        <p:grpSpPr bwMode="auto">
          <a:xfrm>
            <a:off x="6836719" y="3617543"/>
            <a:ext cx="533400" cy="533400"/>
            <a:chOff x="1824" y="2736"/>
            <a:chExt cx="336" cy="336"/>
          </a:xfrm>
        </p:grpSpPr>
        <p:sp>
          <p:nvSpPr>
            <p:cNvPr id="5" name="Oval 8">
              <a:extLst>
                <a:ext uri="{FF2B5EF4-FFF2-40B4-BE49-F238E27FC236}">
                  <a16:creationId xmlns:a16="http://schemas.microsoft.com/office/drawing/2014/main" id="{AA2F41E1-258B-FA74-F295-F9F0D22DF6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9">
              <a:extLst>
                <a:ext uri="{FF2B5EF4-FFF2-40B4-BE49-F238E27FC236}">
                  <a16:creationId xmlns:a16="http://schemas.microsoft.com/office/drawing/2014/main" id="{9AA41786-C587-6808-DB56-6E4334DC734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u</a:t>
              </a:r>
            </a:p>
          </p:txBody>
        </p:sp>
      </p:grpSp>
      <p:grpSp>
        <p:nvGrpSpPr>
          <p:cNvPr id="7" name="Group 16">
            <a:extLst>
              <a:ext uri="{FF2B5EF4-FFF2-40B4-BE49-F238E27FC236}">
                <a16:creationId xmlns:a16="http://schemas.microsoft.com/office/drawing/2014/main" id="{BBC89E84-0253-064B-337E-CCD5F835227F}"/>
              </a:ext>
            </a:extLst>
          </p:cNvPr>
          <p:cNvGrpSpPr>
            <a:grpSpLocks/>
          </p:cNvGrpSpPr>
          <p:nvPr/>
        </p:nvGrpSpPr>
        <p:grpSpPr bwMode="auto">
          <a:xfrm>
            <a:off x="8360719" y="3617543"/>
            <a:ext cx="533400" cy="533400"/>
            <a:chOff x="1824" y="2736"/>
            <a:chExt cx="336" cy="336"/>
          </a:xfrm>
        </p:grpSpPr>
        <p:sp>
          <p:nvSpPr>
            <p:cNvPr id="8" name="Oval 17">
              <a:extLst>
                <a:ext uri="{FF2B5EF4-FFF2-40B4-BE49-F238E27FC236}">
                  <a16:creationId xmlns:a16="http://schemas.microsoft.com/office/drawing/2014/main" id="{6585BB94-61EE-ACB2-3765-8E962751091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18">
              <a:extLst>
                <a:ext uri="{FF2B5EF4-FFF2-40B4-BE49-F238E27FC236}">
                  <a16:creationId xmlns:a16="http://schemas.microsoft.com/office/drawing/2014/main" id="{FA5D4AF6-0A10-2A24-252A-B877763874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lang="en-US" altLang="en-SE" sz="2400" kern="0" dirty="0">
                  <a:solidFill>
                    <a:srgbClr val="000000"/>
                  </a:solidFill>
                  <a:latin typeface="Arial" panose="020B0604020202020204" pitchFamily="34" charset="0"/>
                </a:rPr>
                <a:t>v</a:t>
              </a:r>
              <a:endPar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endParaRPr>
            </a:p>
          </p:txBody>
        </p:sp>
      </p:grpSp>
      <p:sp>
        <p:nvSpPr>
          <p:cNvPr id="10" name="Line 24">
            <a:extLst>
              <a:ext uri="{FF2B5EF4-FFF2-40B4-BE49-F238E27FC236}">
                <a16:creationId xmlns:a16="http://schemas.microsoft.com/office/drawing/2014/main" id="{C574DA0D-A273-2084-F9DE-6FFAAA941DD1}"/>
              </a:ext>
            </a:extLst>
          </p:cNvPr>
          <p:cNvSpPr>
            <a:spLocks noChangeShapeType="1"/>
          </p:cNvSpPr>
          <p:nvPr/>
        </p:nvSpPr>
        <p:spPr bwMode="auto">
          <a:xfrm>
            <a:off x="7370119" y="3879596"/>
            <a:ext cx="990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 name="Text Box 29">
            <a:extLst>
              <a:ext uri="{FF2B5EF4-FFF2-40B4-BE49-F238E27FC236}">
                <a16:creationId xmlns:a16="http://schemas.microsoft.com/office/drawing/2014/main" id="{F40CF512-6A65-1531-83AC-4899382534E9}"/>
              </a:ext>
            </a:extLst>
          </p:cNvPr>
          <p:cNvSpPr txBox="1">
            <a:spLocks noChangeArrowheads="1"/>
          </p:cNvSpPr>
          <p:nvPr/>
        </p:nvSpPr>
        <p:spPr bwMode="auto">
          <a:xfrm>
            <a:off x="7446319" y="3484133"/>
            <a:ext cx="91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w(</a:t>
            </a:r>
            <a:r>
              <a:rPr lang="en-US" altLang="en-SE" sz="2000" dirty="0" err="1">
                <a:solidFill>
                  <a:srgbClr val="000000"/>
                </a:solidFill>
                <a:latin typeface="Arial" panose="020B0604020202020204" pitchFamily="34" charset="0"/>
              </a:rPr>
              <a:t>u,v</a:t>
            </a:r>
            <a:r>
              <a:rPr lang="en-US" altLang="en-SE" sz="2000" dirty="0">
                <a:solidFill>
                  <a:srgbClr val="000000"/>
                </a:solidFill>
                <a:latin typeface="Arial" panose="020B0604020202020204" pitchFamily="34" charset="0"/>
              </a:rPr>
              <a:t>)</a:t>
            </a:r>
          </a:p>
        </p:txBody>
      </p:sp>
      <p:sp>
        <p:nvSpPr>
          <p:cNvPr id="12" name="Text Box 29">
            <a:extLst>
              <a:ext uri="{FF2B5EF4-FFF2-40B4-BE49-F238E27FC236}">
                <a16:creationId xmlns:a16="http://schemas.microsoft.com/office/drawing/2014/main" id="{50C8EDBC-6665-29DA-4CE9-E6872FC40700}"/>
              </a:ext>
            </a:extLst>
          </p:cNvPr>
          <p:cNvSpPr txBox="1">
            <a:spLocks noChangeArrowheads="1"/>
          </p:cNvSpPr>
          <p:nvPr/>
        </p:nvSpPr>
        <p:spPr bwMode="auto">
          <a:xfrm>
            <a:off x="6699307" y="2877676"/>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h(u)</a:t>
            </a:r>
          </a:p>
        </p:txBody>
      </p:sp>
      <p:grpSp>
        <p:nvGrpSpPr>
          <p:cNvPr id="13" name="Group 7">
            <a:extLst>
              <a:ext uri="{FF2B5EF4-FFF2-40B4-BE49-F238E27FC236}">
                <a16:creationId xmlns:a16="http://schemas.microsoft.com/office/drawing/2014/main" id="{A7F5810A-1AEA-7A08-D764-AFBFFDF62B73}"/>
              </a:ext>
            </a:extLst>
          </p:cNvPr>
          <p:cNvGrpSpPr>
            <a:grpSpLocks/>
          </p:cNvGrpSpPr>
          <p:nvPr/>
        </p:nvGrpSpPr>
        <p:grpSpPr bwMode="auto">
          <a:xfrm>
            <a:off x="7598722" y="2321881"/>
            <a:ext cx="541338" cy="533400"/>
            <a:chOff x="1824" y="2736"/>
            <a:chExt cx="341" cy="336"/>
          </a:xfrm>
        </p:grpSpPr>
        <p:sp>
          <p:nvSpPr>
            <p:cNvPr id="14" name="Oval 8">
              <a:extLst>
                <a:ext uri="{FF2B5EF4-FFF2-40B4-BE49-F238E27FC236}">
                  <a16:creationId xmlns:a16="http://schemas.microsoft.com/office/drawing/2014/main" id="{E81B3C28-54F2-2D68-C08E-FBD800478DF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9">
              <a:extLst>
                <a:ext uri="{FF2B5EF4-FFF2-40B4-BE49-F238E27FC236}">
                  <a16:creationId xmlns:a16="http://schemas.microsoft.com/office/drawing/2014/main" id="{0B07D9E7-3EA9-4CCF-A12A-6BFFE4848E79}"/>
                </a:ext>
              </a:extLst>
            </p:cNvPr>
            <p:cNvSpPr txBox="1">
              <a:spLocks noChangeArrowheads="1"/>
            </p:cNvSpPr>
            <p:nvPr/>
          </p:nvSpPr>
          <p:spPr bwMode="auto">
            <a:xfrm>
              <a:off x="1877" y="275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16" name="Freeform: Shape 15">
            <a:extLst>
              <a:ext uri="{FF2B5EF4-FFF2-40B4-BE49-F238E27FC236}">
                <a16:creationId xmlns:a16="http://schemas.microsoft.com/office/drawing/2014/main" id="{8A3FE474-369E-DED1-9936-62B38CEBA017}"/>
              </a:ext>
            </a:extLst>
          </p:cNvPr>
          <p:cNvSpPr/>
          <p:nvPr/>
        </p:nvSpPr>
        <p:spPr>
          <a:xfrm>
            <a:off x="7119455" y="2698595"/>
            <a:ext cx="481123" cy="914400"/>
          </a:xfrm>
          <a:custGeom>
            <a:avLst/>
            <a:gdLst>
              <a:gd name="connsiteX0" fmla="*/ 481123 w 481123"/>
              <a:gd name="connsiteY0" fmla="*/ 0 h 914400"/>
              <a:gd name="connsiteX1" fmla="*/ 391913 w 481123"/>
              <a:gd name="connsiteY1" fmla="*/ 22303 h 914400"/>
              <a:gd name="connsiteX2" fmla="*/ 213493 w 481123"/>
              <a:gd name="connsiteY2" fmla="*/ 100361 h 914400"/>
              <a:gd name="connsiteX3" fmla="*/ 235796 w 481123"/>
              <a:gd name="connsiteY3" fmla="*/ 312234 h 914400"/>
              <a:gd name="connsiteX4" fmla="*/ 246947 w 481123"/>
              <a:gd name="connsiteY4" fmla="*/ 356839 h 914400"/>
              <a:gd name="connsiteX5" fmla="*/ 325006 w 481123"/>
              <a:gd name="connsiteY5" fmla="*/ 468351 h 914400"/>
              <a:gd name="connsiteX6" fmla="*/ 347308 w 481123"/>
              <a:gd name="connsiteY6" fmla="*/ 501805 h 914400"/>
              <a:gd name="connsiteX7" fmla="*/ 302703 w 481123"/>
              <a:gd name="connsiteY7" fmla="*/ 591015 h 914400"/>
              <a:gd name="connsiteX8" fmla="*/ 258098 w 481123"/>
              <a:gd name="connsiteY8" fmla="*/ 613317 h 914400"/>
              <a:gd name="connsiteX9" fmla="*/ 180040 w 481123"/>
              <a:gd name="connsiteY9" fmla="*/ 646771 h 914400"/>
              <a:gd name="connsiteX10" fmla="*/ 35074 w 481123"/>
              <a:gd name="connsiteY10" fmla="*/ 747132 h 914400"/>
              <a:gd name="connsiteX11" fmla="*/ 23923 w 481123"/>
              <a:gd name="connsiteY11" fmla="*/ 802888 h 914400"/>
              <a:gd name="connsiteX12" fmla="*/ 1620 w 481123"/>
              <a:gd name="connsiteY12" fmla="*/ 858644 h 914400"/>
              <a:gd name="connsiteX13" fmla="*/ 1620 w 481123"/>
              <a:gd name="connsiteY13"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123" h="914400">
                <a:moveTo>
                  <a:pt x="481123" y="0"/>
                </a:moveTo>
                <a:cubicBezTo>
                  <a:pt x="451386" y="7434"/>
                  <a:pt x="420613" y="11540"/>
                  <a:pt x="391913" y="22303"/>
                </a:cubicBezTo>
                <a:cubicBezTo>
                  <a:pt x="331130" y="45096"/>
                  <a:pt x="213493" y="100361"/>
                  <a:pt x="213493" y="100361"/>
                </a:cubicBezTo>
                <a:cubicBezTo>
                  <a:pt x="220927" y="170985"/>
                  <a:pt x="226611" y="241816"/>
                  <a:pt x="235796" y="312234"/>
                </a:cubicBezTo>
                <a:cubicBezTo>
                  <a:pt x="237778" y="327431"/>
                  <a:pt x="240723" y="342834"/>
                  <a:pt x="246947" y="356839"/>
                </a:cubicBezTo>
                <a:cubicBezTo>
                  <a:pt x="268378" y="405059"/>
                  <a:pt x="293511" y="426357"/>
                  <a:pt x="325006" y="468351"/>
                </a:cubicBezTo>
                <a:cubicBezTo>
                  <a:pt x="333047" y="479073"/>
                  <a:pt x="339874" y="490654"/>
                  <a:pt x="347308" y="501805"/>
                </a:cubicBezTo>
                <a:cubicBezTo>
                  <a:pt x="332440" y="531542"/>
                  <a:pt x="323472" y="565054"/>
                  <a:pt x="302703" y="591015"/>
                </a:cubicBezTo>
                <a:cubicBezTo>
                  <a:pt x="292319" y="603996"/>
                  <a:pt x="273231" y="606438"/>
                  <a:pt x="258098" y="613317"/>
                </a:cubicBezTo>
                <a:cubicBezTo>
                  <a:pt x="232327" y="625031"/>
                  <a:pt x="205058" y="633526"/>
                  <a:pt x="180040" y="646771"/>
                </a:cubicBezTo>
                <a:cubicBezTo>
                  <a:pt x="73759" y="703037"/>
                  <a:pt x="92357" y="689849"/>
                  <a:pt x="35074" y="747132"/>
                </a:cubicBezTo>
                <a:cubicBezTo>
                  <a:pt x="31357" y="765717"/>
                  <a:pt x="29369" y="784734"/>
                  <a:pt x="23923" y="802888"/>
                </a:cubicBezTo>
                <a:cubicBezTo>
                  <a:pt x="18171" y="822061"/>
                  <a:pt x="5546" y="839016"/>
                  <a:pt x="1620" y="858644"/>
                </a:cubicBezTo>
                <a:cubicBezTo>
                  <a:pt x="-2025" y="876868"/>
                  <a:pt x="1620" y="895815"/>
                  <a:pt x="1620" y="91440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7" name="Freeform: Shape 16">
            <a:extLst>
              <a:ext uri="{FF2B5EF4-FFF2-40B4-BE49-F238E27FC236}">
                <a16:creationId xmlns:a16="http://schemas.microsoft.com/office/drawing/2014/main" id="{9F3AEA8E-989C-FB56-718B-80C236C38645}"/>
              </a:ext>
            </a:extLst>
          </p:cNvPr>
          <p:cNvSpPr/>
          <p:nvPr/>
        </p:nvSpPr>
        <p:spPr>
          <a:xfrm>
            <a:off x="8134268" y="2620537"/>
            <a:ext cx="536827" cy="1037063"/>
          </a:xfrm>
          <a:custGeom>
            <a:avLst/>
            <a:gdLst>
              <a:gd name="connsiteX0" fmla="*/ 12719 w 536827"/>
              <a:gd name="connsiteY0" fmla="*/ 0 h 1037063"/>
              <a:gd name="connsiteX1" fmla="*/ 213441 w 536827"/>
              <a:gd name="connsiteY1" fmla="*/ 301083 h 1037063"/>
              <a:gd name="connsiteX2" fmla="*/ 191139 w 536827"/>
              <a:gd name="connsiteY2" fmla="*/ 457200 h 1037063"/>
              <a:gd name="connsiteX3" fmla="*/ 202290 w 536827"/>
              <a:gd name="connsiteY3" fmla="*/ 591014 h 1037063"/>
              <a:gd name="connsiteX4" fmla="*/ 235744 w 536827"/>
              <a:gd name="connsiteY4" fmla="*/ 624468 h 1037063"/>
              <a:gd name="connsiteX5" fmla="*/ 369558 w 536827"/>
              <a:gd name="connsiteY5" fmla="*/ 691375 h 1037063"/>
              <a:gd name="connsiteX6" fmla="*/ 481071 w 536827"/>
              <a:gd name="connsiteY6" fmla="*/ 713678 h 1037063"/>
              <a:gd name="connsiteX7" fmla="*/ 536827 w 536827"/>
              <a:gd name="connsiteY7" fmla="*/ 735980 h 1037063"/>
              <a:gd name="connsiteX8" fmla="*/ 514524 w 536827"/>
              <a:gd name="connsiteY8" fmla="*/ 869795 h 1037063"/>
              <a:gd name="connsiteX9" fmla="*/ 481071 w 536827"/>
              <a:gd name="connsiteY9" fmla="*/ 903248 h 1037063"/>
              <a:gd name="connsiteX10" fmla="*/ 447617 w 536827"/>
              <a:gd name="connsiteY10"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827" h="1037063">
                <a:moveTo>
                  <a:pt x="12719" y="0"/>
                </a:moveTo>
                <a:cubicBezTo>
                  <a:pt x="-22925" y="178221"/>
                  <a:pt x="8006" y="-52721"/>
                  <a:pt x="213441" y="301083"/>
                </a:cubicBezTo>
                <a:cubicBezTo>
                  <a:pt x="221321" y="314655"/>
                  <a:pt x="196996" y="427916"/>
                  <a:pt x="191139" y="457200"/>
                </a:cubicBezTo>
                <a:cubicBezTo>
                  <a:pt x="194856" y="501805"/>
                  <a:pt x="190757" y="547766"/>
                  <a:pt x="202290" y="591014"/>
                </a:cubicBezTo>
                <a:cubicBezTo>
                  <a:pt x="206353" y="606252"/>
                  <a:pt x="222221" y="616354"/>
                  <a:pt x="235744" y="624468"/>
                </a:cubicBezTo>
                <a:cubicBezTo>
                  <a:pt x="278507" y="650126"/>
                  <a:pt x="322691" y="674332"/>
                  <a:pt x="369558" y="691375"/>
                </a:cubicBezTo>
                <a:cubicBezTo>
                  <a:pt x="405183" y="704330"/>
                  <a:pt x="444444" y="703911"/>
                  <a:pt x="481071" y="713678"/>
                </a:cubicBezTo>
                <a:cubicBezTo>
                  <a:pt x="500412" y="718836"/>
                  <a:pt x="518242" y="728546"/>
                  <a:pt x="536827" y="735980"/>
                </a:cubicBezTo>
                <a:cubicBezTo>
                  <a:pt x="529393" y="780585"/>
                  <a:pt x="528824" y="826895"/>
                  <a:pt x="514524" y="869795"/>
                </a:cubicBezTo>
                <a:cubicBezTo>
                  <a:pt x="509537" y="884756"/>
                  <a:pt x="486928" y="888606"/>
                  <a:pt x="481071" y="903248"/>
                </a:cubicBezTo>
                <a:cubicBezTo>
                  <a:pt x="463995" y="945937"/>
                  <a:pt x="447617" y="1037063"/>
                  <a:pt x="447617" y="1037063"/>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8" name="Text Box 29">
            <a:extLst>
              <a:ext uri="{FF2B5EF4-FFF2-40B4-BE49-F238E27FC236}">
                <a16:creationId xmlns:a16="http://schemas.microsoft.com/office/drawing/2014/main" id="{BDA0D440-91F8-BDF6-4FE4-0E3767A5619C}"/>
              </a:ext>
            </a:extLst>
          </p:cNvPr>
          <p:cNvSpPr txBox="1">
            <a:spLocks noChangeArrowheads="1"/>
          </p:cNvSpPr>
          <p:nvPr/>
        </p:nvSpPr>
        <p:spPr bwMode="auto">
          <a:xfrm>
            <a:off x="8288527" y="2855281"/>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h(v)</a:t>
            </a:r>
          </a:p>
        </p:txBody>
      </p:sp>
    </p:spTree>
    <p:extLst>
      <p:ext uri="{BB962C8B-B14F-4D97-AF65-F5344CB8AC3E}">
        <p14:creationId xmlns:p14="http://schemas.microsoft.com/office/powerpoint/2010/main" val="3681106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2"/>
          <a:stretch>
            <a:fillRect/>
          </a:stretch>
        </p:blipFill>
        <p:spPr>
          <a:xfrm>
            <a:off x="-310474" y="4102467"/>
            <a:ext cx="3246664" cy="2580502"/>
          </a:xfrm>
          <a:prstGeom prst="rect">
            <a:avLst/>
          </a:prstGeom>
        </p:spPr>
      </p:pic>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3"/>
          <a:stretch>
            <a:fillRect/>
          </a:stretch>
        </p:blipFill>
        <p:spPr>
          <a:xfrm>
            <a:off x="2583258" y="4241619"/>
            <a:ext cx="3326323" cy="2176483"/>
          </a:xfrm>
          <a:prstGeom prst="rect">
            <a:avLst/>
          </a:prstGeom>
        </p:spPr>
      </p:pic>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p:txBody>
          <a:bodyPr/>
          <a:lstStyle/>
          <a:p>
            <a:r>
              <a:rPr lang="en-GB" dirty="0"/>
              <a:t>Johnson’s Algorithm Example 2</a:t>
            </a:r>
            <a:endParaRPr lang="en-SE" dirty="0"/>
          </a:p>
        </p:txBody>
      </p:sp>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457200" y="1190684"/>
            <a:ext cx="8229600" cy="310253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We add a dummy source vertex d and add edges with weight 0 from s to all vertices of the original graph. </a:t>
            </a:r>
          </a:p>
          <a:p>
            <a:r>
              <a:rPr lang="en-GB" dirty="0"/>
              <a:t>We run Bellman-Ford algorithm to calculate the shortest distances from d to all other vertices. The shortest distances from d to 0, 1, 2 and 3 are</a:t>
            </a:r>
          </a:p>
          <a:p>
            <a:pPr lvl="1"/>
            <a:r>
              <a:rPr lang="en-GB" dirty="0"/>
              <a:t>h[0]=0 (path d</a:t>
            </a:r>
            <a:r>
              <a:rPr lang="en-GB" dirty="0">
                <a:sym typeface="Wingdings" panose="05000000000000000000" pitchFamily="2" charset="2"/>
              </a:rPr>
              <a:t>0</a:t>
            </a:r>
            <a:r>
              <a:rPr lang="en-GB" dirty="0"/>
              <a:t>), h[1]=-5 (path d</a:t>
            </a:r>
            <a:r>
              <a:rPr lang="en-GB" dirty="0">
                <a:sym typeface="Wingdings" panose="05000000000000000000" pitchFamily="2" charset="2"/>
              </a:rPr>
              <a:t>01), </a:t>
            </a:r>
            <a:r>
              <a:rPr lang="en-GB" dirty="0"/>
              <a:t>h[2]=-1 (path d</a:t>
            </a:r>
            <a:r>
              <a:rPr lang="en-GB" dirty="0">
                <a:sym typeface="Wingdings" panose="05000000000000000000" pitchFamily="2" charset="2"/>
              </a:rPr>
              <a:t>012</a:t>
            </a:r>
            <a:r>
              <a:rPr lang="en-GB" dirty="0"/>
              <a:t>), h[3]=0 (path d</a:t>
            </a:r>
            <a:r>
              <a:rPr lang="en-GB" dirty="0">
                <a:sym typeface="Wingdings" panose="05000000000000000000" pitchFamily="2" charset="2"/>
              </a:rPr>
              <a:t>3</a:t>
            </a:r>
            <a:r>
              <a:rPr lang="en-GB" dirty="0"/>
              <a:t>) </a:t>
            </a:r>
          </a:p>
          <a:p>
            <a:r>
              <a:rPr lang="en-GB" dirty="0"/>
              <a:t>Once we get these distances, we remove vertex d and reweight each edge </a:t>
            </a:r>
            <a:r>
              <a:rPr lang="en-GB" dirty="0" err="1"/>
              <a:t>uv</a:t>
            </a:r>
            <a:r>
              <a:rPr lang="en-GB" dirty="0"/>
              <a:t> as: w'(u, v) = w(u, v) + h[u] – h[v].</a:t>
            </a:r>
          </a:p>
          <a:p>
            <a:pPr lvl="1"/>
            <a:r>
              <a:rPr lang="en-GB" dirty="0"/>
              <a:t>w’(0,1)=0, w’(1,2)=0, w’(2,3)=0, w’(0,3)=3, w’(0,2)=3</a:t>
            </a:r>
          </a:p>
          <a:p>
            <a:r>
              <a:rPr lang="en-GB" dirty="0"/>
              <a:t>Since all weights are greater than or equal to 0 now, we can run Dijkstra’s shortest path algorithm with every vertex as the source. </a:t>
            </a:r>
            <a:endParaRPr lang="en-SE" dirty="0"/>
          </a:p>
        </p:txBody>
      </p:sp>
      <p:pic>
        <p:nvPicPr>
          <p:cNvPr id="12290" name="Picture 2" descr="Johnson3">
            <a:extLst>
              <a:ext uri="{FF2B5EF4-FFF2-40B4-BE49-F238E27FC236}">
                <a16:creationId xmlns:a16="http://schemas.microsoft.com/office/drawing/2014/main" id="{08057C57-A2BF-34CC-26B1-4542EDD8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432" y="4102467"/>
            <a:ext cx="3408568" cy="29023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5EAC0-3C8F-4AC0-92ED-0AF6112732F1}"/>
              </a:ext>
            </a:extLst>
          </p:cNvPr>
          <p:cNvSpPr txBox="1"/>
          <p:nvPr/>
        </p:nvSpPr>
        <p:spPr>
          <a:xfrm>
            <a:off x="3927059" y="4254905"/>
            <a:ext cx="748923" cy="338554"/>
          </a:xfrm>
          <a:prstGeom prst="rect">
            <a:avLst/>
          </a:prstGeom>
          <a:noFill/>
        </p:spPr>
        <p:txBody>
          <a:bodyPr wrap="none" rtlCol="0">
            <a:spAutoFit/>
          </a:bodyPr>
          <a:lstStyle/>
          <a:p>
            <a:r>
              <a:rPr lang="en-GB" sz="1600" dirty="0"/>
              <a:t>h[0]=0</a:t>
            </a:r>
            <a:endParaRPr lang="en-SE" sz="1600" dirty="0"/>
          </a:p>
        </p:txBody>
      </p:sp>
      <p:sp>
        <p:nvSpPr>
          <p:cNvPr id="3" name="TextBox 2">
            <a:extLst>
              <a:ext uri="{FF2B5EF4-FFF2-40B4-BE49-F238E27FC236}">
                <a16:creationId xmlns:a16="http://schemas.microsoft.com/office/drawing/2014/main" id="{0832AA3B-FE37-D8F0-2CF5-DE5C4A4DE8DC}"/>
              </a:ext>
            </a:extLst>
          </p:cNvPr>
          <p:cNvSpPr txBox="1"/>
          <p:nvPr/>
        </p:nvSpPr>
        <p:spPr>
          <a:xfrm>
            <a:off x="5201932" y="4241619"/>
            <a:ext cx="811441" cy="338554"/>
          </a:xfrm>
          <a:prstGeom prst="rect">
            <a:avLst/>
          </a:prstGeom>
          <a:noFill/>
        </p:spPr>
        <p:txBody>
          <a:bodyPr wrap="none" rtlCol="0">
            <a:spAutoFit/>
          </a:bodyPr>
          <a:lstStyle/>
          <a:p>
            <a:r>
              <a:rPr lang="en-GB" sz="1600" dirty="0"/>
              <a:t>h[1]=-5</a:t>
            </a:r>
            <a:endParaRPr lang="en-SE" sz="1600" dirty="0"/>
          </a:p>
        </p:txBody>
      </p:sp>
      <p:sp>
        <p:nvSpPr>
          <p:cNvPr id="11" name="TextBox 10">
            <a:extLst>
              <a:ext uri="{FF2B5EF4-FFF2-40B4-BE49-F238E27FC236}">
                <a16:creationId xmlns:a16="http://schemas.microsoft.com/office/drawing/2014/main" id="{63E6FE34-A52E-3586-65EF-1CC16662C861}"/>
              </a:ext>
            </a:extLst>
          </p:cNvPr>
          <p:cNvSpPr txBox="1"/>
          <p:nvPr/>
        </p:nvSpPr>
        <p:spPr>
          <a:xfrm>
            <a:off x="3991743" y="5828792"/>
            <a:ext cx="748923" cy="338554"/>
          </a:xfrm>
          <a:prstGeom prst="rect">
            <a:avLst/>
          </a:prstGeom>
          <a:noFill/>
        </p:spPr>
        <p:txBody>
          <a:bodyPr wrap="none" rtlCol="0">
            <a:spAutoFit/>
          </a:bodyPr>
          <a:lstStyle/>
          <a:p>
            <a:r>
              <a:rPr lang="en-GB" sz="1600"/>
              <a:t>h[</a:t>
            </a:r>
            <a:r>
              <a:rPr lang="en-GB" sz="1600" dirty="0"/>
              <a:t>3]=0</a:t>
            </a:r>
            <a:endParaRPr lang="en-SE" sz="1600" dirty="0"/>
          </a:p>
        </p:txBody>
      </p:sp>
      <p:sp>
        <p:nvSpPr>
          <p:cNvPr id="12" name="TextBox 11">
            <a:extLst>
              <a:ext uri="{FF2B5EF4-FFF2-40B4-BE49-F238E27FC236}">
                <a16:creationId xmlns:a16="http://schemas.microsoft.com/office/drawing/2014/main" id="{AF56CE97-83E4-45A7-11FE-3BEB34661C89}"/>
              </a:ext>
            </a:extLst>
          </p:cNvPr>
          <p:cNvSpPr txBox="1"/>
          <p:nvPr/>
        </p:nvSpPr>
        <p:spPr>
          <a:xfrm>
            <a:off x="5163456" y="5866116"/>
            <a:ext cx="811441" cy="338554"/>
          </a:xfrm>
          <a:prstGeom prst="rect">
            <a:avLst/>
          </a:prstGeom>
          <a:noFill/>
        </p:spPr>
        <p:txBody>
          <a:bodyPr wrap="none" rtlCol="0">
            <a:spAutoFit/>
          </a:bodyPr>
          <a:lstStyle/>
          <a:p>
            <a:r>
              <a:rPr lang="en-GB" sz="1600" dirty="0"/>
              <a:t>h[2]=-1</a:t>
            </a:r>
            <a:endParaRPr lang="en-SE" sz="1600" dirty="0"/>
          </a:p>
        </p:txBody>
      </p:sp>
      <p:sp>
        <p:nvSpPr>
          <p:cNvPr id="13" name="TextBox 12">
            <a:extLst>
              <a:ext uri="{FF2B5EF4-FFF2-40B4-BE49-F238E27FC236}">
                <a16:creationId xmlns:a16="http://schemas.microsoft.com/office/drawing/2014/main" id="{B898415D-A474-27AC-A0BD-AB195A7ABC40}"/>
              </a:ext>
            </a:extLst>
          </p:cNvPr>
          <p:cNvSpPr txBox="1"/>
          <p:nvPr/>
        </p:nvSpPr>
        <p:spPr>
          <a:xfrm>
            <a:off x="2842071" y="5028519"/>
            <a:ext cx="306494" cy="338554"/>
          </a:xfrm>
          <a:prstGeom prst="rect">
            <a:avLst/>
          </a:prstGeom>
          <a:solidFill>
            <a:schemeClr val="bg1"/>
          </a:solidFill>
        </p:spPr>
        <p:txBody>
          <a:bodyPr wrap="square" rtlCol="0">
            <a:spAutoFit/>
          </a:bodyPr>
          <a:lstStyle/>
          <a:p>
            <a:r>
              <a:rPr lang="en-GB" sz="1600" dirty="0"/>
              <a:t>d</a:t>
            </a:r>
            <a:endParaRPr lang="en-SE" sz="1600" dirty="0"/>
          </a:p>
        </p:txBody>
      </p:sp>
    </p:spTree>
    <p:extLst>
      <p:ext uri="{BB962C8B-B14F-4D97-AF65-F5344CB8AC3E}">
        <p14:creationId xmlns:p14="http://schemas.microsoft.com/office/powerpoint/2010/main" val="2037983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Johnson3">
            <a:extLst>
              <a:ext uri="{FF2B5EF4-FFF2-40B4-BE49-F238E27FC236}">
                <a16:creationId xmlns:a16="http://schemas.microsoft.com/office/drawing/2014/main" id="{6368527B-E345-85D8-A537-0307CC2EC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04" y="2454787"/>
            <a:ext cx="3408568" cy="29023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C17CDCC-915E-D804-AB1E-E18E48B8F6D5}"/>
              </a:ext>
            </a:extLst>
          </p:cNvPr>
          <p:cNvPicPr>
            <a:picLocks noChangeAspect="1"/>
          </p:cNvPicPr>
          <p:nvPr/>
        </p:nvPicPr>
        <p:blipFill>
          <a:blip r:embed="rId3"/>
          <a:stretch>
            <a:fillRect/>
          </a:stretch>
        </p:blipFill>
        <p:spPr>
          <a:xfrm>
            <a:off x="5704908" y="2454787"/>
            <a:ext cx="3246664" cy="2580502"/>
          </a:xfrm>
          <a:prstGeom prst="rect">
            <a:avLst/>
          </a:prstGeom>
        </p:spPr>
      </p:pic>
      <p:sp>
        <p:nvSpPr>
          <p:cNvPr id="2" name="Title 1">
            <a:extLst>
              <a:ext uri="{FF2B5EF4-FFF2-40B4-BE49-F238E27FC236}">
                <a16:creationId xmlns:a16="http://schemas.microsoft.com/office/drawing/2014/main" id="{D9CE1FFB-68E3-2A35-EC57-CC5E82FEF18D}"/>
              </a:ext>
            </a:extLst>
          </p:cNvPr>
          <p:cNvSpPr>
            <a:spLocks noGrp="1"/>
          </p:cNvSpPr>
          <p:nvPr>
            <p:ph type="title"/>
          </p:nvPr>
        </p:nvSpPr>
        <p:spPr/>
        <p:txBody>
          <a:bodyPr/>
          <a:lstStyle/>
          <a:p>
            <a:r>
              <a:rPr lang="en-GB" dirty="0"/>
              <a:t>Johnson’s Algorithm Example 2 </a:t>
            </a:r>
            <a:r>
              <a:rPr lang="en-GB" dirty="0" err="1"/>
              <a:t>Con’t</a:t>
            </a:r>
            <a:endParaRPr lang="en-SE" dirty="0"/>
          </a:p>
        </p:txBody>
      </p:sp>
      <p:sp>
        <p:nvSpPr>
          <p:cNvPr id="3" name="Content Placeholder 2">
            <a:extLst>
              <a:ext uri="{FF2B5EF4-FFF2-40B4-BE49-F238E27FC236}">
                <a16:creationId xmlns:a16="http://schemas.microsoft.com/office/drawing/2014/main" id="{4ED808CB-A16E-0826-A9DD-E2BC92E6FE8D}"/>
              </a:ext>
            </a:extLst>
          </p:cNvPr>
          <p:cNvSpPr>
            <a:spLocks noGrp="1"/>
          </p:cNvSpPr>
          <p:nvPr>
            <p:ph idx="1"/>
          </p:nvPr>
        </p:nvSpPr>
        <p:spPr>
          <a:xfrm>
            <a:off x="457200" y="1223010"/>
            <a:ext cx="8229600" cy="1405890"/>
          </a:xfrm>
        </p:spPr>
        <p:txBody>
          <a:bodyPr>
            <a:normAutofit fontScale="85000" lnSpcReduction="20000"/>
          </a:bodyPr>
          <a:lstStyle/>
          <a:p>
            <a:r>
              <a:rPr lang="en-GB" dirty="0"/>
              <a:t>Let’s run Dijkstra’s shortest path algorithm with vertex 0 as the source. We can obtain the shortest paths shown on the left</a:t>
            </a:r>
          </a:p>
          <a:p>
            <a:r>
              <a:rPr lang="en-GB" dirty="0"/>
              <a:t>We then subtract h[u] – h[v] from length of each shortest path from u to v to obtain the lengths of shortest paths in the original graph shown on the right, e.g., SD(0</a:t>
            </a:r>
            <a:r>
              <a:rPr lang="en-GB" dirty="0">
                <a:sym typeface="Wingdings" panose="05000000000000000000" pitchFamily="2" charset="2"/>
              </a:rPr>
              <a:t>2</a:t>
            </a:r>
            <a:r>
              <a:rPr lang="en-GB" dirty="0"/>
              <a:t>)=0-(h[0]-h[2])=0-(0-(-1))=-1)</a:t>
            </a:r>
          </a:p>
          <a:p>
            <a:endParaRPr lang="en-GB" dirty="0"/>
          </a:p>
          <a:p>
            <a:endParaRPr lang="en-SE" dirty="0"/>
          </a:p>
        </p:txBody>
      </p:sp>
      <p:graphicFrame>
        <p:nvGraphicFramePr>
          <p:cNvPr id="4" name="Content Placeholder 4">
            <a:extLst>
              <a:ext uri="{FF2B5EF4-FFF2-40B4-BE49-F238E27FC236}">
                <a16:creationId xmlns:a16="http://schemas.microsoft.com/office/drawing/2014/main" id="{D95FF884-A0C6-9FF9-29CC-9322AF2F18BC}"/>
              </a:ext>
            </a:extLst>
          </p:cNvPr>
          <p:cNvGraphicFramePr>
            <a:graphicFrameLocks/>
          </p:cNvGraphicFramePr>
          <p:nvPr>
            <p:extLst>
              <p:ext uri="{D42A27DB-BD31-4B8C-83A1-F6EECF244321}">
                <p14:modId xmlns:p14="http://schemas.microsoft.com/office/powerpoint/2010/main" val="2344336587"/>
              </p:ext>
            </p:extLst>
          </p:nvPr>
        </p:nvGraphicFramePr>
        <p:xfrm>
          <a:off x="1359237" y="484028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6233">
                  <a:extLst>
                    <a:ext uri="{9D8B030D-6E8A-4147-A177-3AD203B41FA5}">
                      <a16:colId xmlns:a16="http://schemas.microsoft.com/office/drawing/2014/main" val="3865283362"/>
                    </a:ext>
                  </a:extLst>
                </a:gridCol>
                <a:gridCol w="466702">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6" name="Content Placeholder 4">
            <a:extLst>
              <a:ext uri="{FF2B5EF4-FFF2-40B4-BE49-F238E27FC236}">
                <a16:creationId xmlns:a16="http://schemas.microsoft.com/office/drawing/2014/main" id="{094ECEE3-4B46-1B52-DE22-568D48559591}"/>
              </a:ext>
            </a:extLst>
          </p:cNvPr>
          <p:cNvGraphicFramePr>
            <a:graphicFrameLocks/>
          </p:cNvGraphicFramePr>
          <p:nvPr>
            <p:extLst>
              <p:ext uri="{D42A27DB-BD31-4B8C-83A1-F6EECF244321}">
                <p14:modId xmlns:p14="http://schemas.microsoft.com/office/powerpoint/2010/main" val="2015032912"/>
              </p:ext>
            </p:extLst>
          </p:nvPr>
        </p:nvGraphicFramePr>
        <p:xfrm>
          <a:off x="5380272" y="4834254"/>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-5</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8" name="TextBox 7">
            <a:extLst>
              <a:ext uri="{FF2B5EF4-FFF2-40B4-BE49-F238E27FC236}">
                <a16:creationId xmlns:a16="http://schemas.microsoft.com/office/drawing/2014/main" id="{AC0C199A-F4D1-9348-B4DC-F809CB8F166F}"/>
              </a:ext>
            </a:extLst>
          </p:cNvPr>
          <p:cNvSpPr txBox="1"/>
          <p:nvPr/>
        </p:nvSpPr>
        <p:spPr>
          <a:xfrm>
            <a:off x="2812924" y="6042123"/>
            <a:ext cx="2287927" cy="646331"/>
          </a:xfrm>
          <a:prstGeom prst="rect">
            <a:avLst/>
          </a:prstGeom>
          <a:noFill/>
        </p:spPr>
        <p:txBody>
          <a:bodyPr wrap="square" rtlCol="0">
            <a:spAutoFit/>
          </a:bodyPr>
          <a:lstStyle/>
          <a:p>
            <a:r>
              <a:rPr lang="en-GB" dirty="0"/>
              <a:t>Shortest paths from 0 in modified graph</a:t>
            </a:r>
          </a:p>
        </p:txBody>
      </p:sp>
      <p:sp>
        <p:nvSpPr>
          <p:cNvPr id="9" name="TextBox 8">
            <a:extLst>
              <a:ext uri="{FF2B5EF4-FFF2-40B4-BE49-F238E27FC236}">
                <a16:creationId xmlns:a16="http://schemas.microsoft.com/office/drawing/2014/main" id="{79682499-9DC4-B572-C001-3DD626EE00D0}"/>
              </a:ext>
            </a:extLst>
          </p:cNvPr>
          <p:cNvSpPr txBox="1"/>
          <p:nvPr/>
        </p:nvSpPr>
        <p:spPr>
          <a:xfrm>
            <a:off x="6808027" y="6048156"/>
            <a:ext cx="2287927" cy="646331"/>
          </a:xfrm>
          <a:prstGeom prst="rect">
            <a:avLst/>
          </a:prstGeom>
          <a:noFill/>
        </p:spPr>
        <p:txBody>
          <a:bodyPr wrap="square" rtlCol="0">
            <a:spAutoFit/>
          </a:bodyPr>
          <a:lstStyle/>
          <a:p>
            <a:r>
              <a:rPr lang="en-GB" dirty="0"/>
              <a:t>Shortest paths from 0 in original graph</a:t>
            </a:r>
            <a:endParaRPr lang="en-SE" dirty="0"/>
          </a:p>
        </p:txBody>
      </p:sp>
    </p:spTree>
    <p:extLst>
      <p:ext uri="{BB962C8B-B14F-4D97-AF65-F5344CB8AC3E}">
        <p14:creationId xmlns:p14="http://schemas.microsoft.com/office/powerpoint/2010/main" val="17242356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6999-6847-DFF4-7452-0985885ADC26}"/>
              </a:ext>
            </a:extLst>
          </p:cNvPr>
          <p:cNvSpPr>
            <a:spLocks noGrp="1"/>
          </p:cNvSpPr>
          <p:nvPr>
            <p:ph type="title"/>
          </p:nvPr>
        </p:nvSpPr>
        <p:spPr>
          <a:xfrm>
            <a:off x="457200" y="-22542"/>
            <a:ext cx="8229600" cy="1143000"/>
          </a:xfrm>
        </p:spPr>
        <p:txBody>
          <a:bodyPr>
            <a:normAutofit fontScale="90000"/>
          </a:bodyPr>
          <a:lstStyle/>
          <a:p>
            <a:r>
              <a:rPr lang="en-GB" dirty="0"/>
              <a:t>Johnson’s Algorithm: Example 1 Revisited</a:t>
            </a:r>
            <a:endParaRPr lang="en-SE" dirty="0"/>
          </a:p>
        </p:txBody>
      </p:sp>
      <p:sp>
        <p:nvSpPr>
          <p:cNvPr id="3" name="Content Placeholder 2">
            <a:extLst>
              <a:ext uri="{FF2B5EF4-FFF2-40B4-BE49-F238E27FC236}">
                <a16:creationId xmlns:a16="http://schemas.microsoft.com/office/drawing/2014/main" id="{4580D98E-0E40-E588-485D-449F9EAF895F}"/>
              </a:ext>
            </a:extLst>
          </p:cNvPr>
          <p:cNvSpPr>
            <a:spLocks noGrp="1"/>
          </p:cNvSpPr>
          <p:nvPr>
            <p:ph idx="1"/>
          </p:nvPr>
        </p:nvSpPr>
        <p:spPr>
          <a:xfrm>
            <a:off x="457200" y="798483"/>
            <a:ext cx="8229600" cy="2504982"/>
          </a:xfrm>
        </p:spPr>
        <p:txBody>
          <a:bodyPr>
            <a:normAutofit fontScale="70000" lnSpcReduction="20000"/>
          </a:bodyPr>
          <a:lstStyle/>
          <a:p>
            <a:r>
              <a:rPr lang="en-GB" dirty="0"/>
              <a:t>w’(s, a) = w(s, a) + h[s] – h[a] = -1 + 0 - (-1) = 0</a:t>
            </a:r>
          </a:p>
          <a:p>
            <a:r>
              <a:rPr lang="en-GB" dirty="0"/>
              <a:t>w’(a, b) = w(a, b) + h[a] – h[b] = -1 + -1 - (-2) = 0</a:t>
            </a:r>
          </a:p>
          <a:p>
            <a:r>
              <a:rPr lang="en-GB" dirty="0"/>
              <a:t>w’(b, t) = w(b, t) + h[b] – h[t] = -1 + -2 - (-3) = 0</a:t>
            </a:r>
          </a:p>
          <a:p>
            <a:r>
              <a:rPr lang="en-GB" dirty="0"/>
              <a:t>w’(s, t) = w(s, t) + h[s] – h[t] = -2 + 0 - (-3) = 1</a:t>
            </a:r>
          </a:p>
          <a:p>
            <a:r>
              <a:rPr lang="en-GB" dirty="0"/>
              <a:t>w’(s, a) + w’(a, b) + w’(b, t) = w(s, a) + w(a, b) + w(b, t) + h[s] – h[t] = -1 -1 -1 + 0 – (-3) = 0</a:t>
            </a:r>
          </a:p>
          <a:p>
            <a:r>
              <a:rPr lang="en-GB" dirty="0"/>
              <a:t>w’(s, t) = w(s, t) + h[s] – h[t] = -2 + 0 – (-3) = 1</a:t>
            </a:r>
          </a:p>
          <a:p>
            <a:r>
              <a:rPr lang="en-GB" dirty="0"/>
              <a:t>For example, the shortest path from s to t is </a:t>
            </a:r>
            <a:r>
              <a:rPr lang="en-GB" dirty="0" err="1"/>
              <a:t>sabt</a:t>
            </a:r>
            <a:r>
              <a:rPr lang="en-GB" dirty="0"/>
              <a:t>, same as the original graph before reweighting. Its length in the original graph is 0 – (h[s] – h[t]) = 0 – (0 – (-3)) = -3.</a:t>
            </a:r>
          </a:p>
          <a:p>
            <a:endParaRPr lang="en-GB" dirty="0"/>
          </a:p>
          <a:p>
            <a:endParaRPr lang="en-SE" dirty="0"/>
          </a:p>
        </p:txBody>
      </p:sp>
      <p:sp>
        <p:nvSpPr>
          <p:cNvPr id="6" name="Oval 5">
            <a:extLst>
              <a:ext uri="{FF2B5EF4-FFF2-40B4-BE49-F238E27FC236}">
                <a16:creationId xmlns:a16="http://schemas.microsoft.com/office/drawing/2014/main" id="{DF506913-28C8-2537-2EA4-348C6A2F3AD5}"/>
              </a:ext>
            </a:extLst>
          </p:cNvPr>
          <p:cNvSpPr/>
          <p:nvPr/>
        </p:nvSpPr>
        <p:spPr>
          <a:xfrm>
            <a:off x="1643027" y="3893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F14E2A62-51C0-07DB-2A5E-1BC2C37633DE}"/>
              </a:ext>
            </a:extLst>
          </p:cNvPr>
          <p:cNvCxnSpPr>
            <a:cxnSpLocks/>
            <a:stCxn id="6" idx="2"/>
          </p:cNvCxnSpPr>
          <p:nvPr/>
        </p:nvCxnSpPr>
        <p:spPr>
          <a:xfrm flipH="1">
            <a:off x="1062061" y="413700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74EB890A-ADD8-7906-F05B-C47EFD17D9B9}"/>
              </a:ext>
            </a:extLst>
          </p:cNvPr>
          <p:cNvSpPr/>
          <p:nvPr/>
        </p:nvSpPr>
        <p:spPr>
          <a:xfrm>
            <a:off x="595753" y="388891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113013A9-A860-5C04-82B3-F1D0EAC5271E}"/>
              </a:ext>
            </a:extLst>
          </p:cNvPr>
          <p:cNvSpPr/>
          <p:nvPr/>
        </p:nvSpPr>
        <p:spPr>
          <a:xfrm>
            <a:off x="2690301" y="3893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3D06141E-AA4E-0C8B-1CC1-1966D9F164F0}"/>
              </a:ext>
            </a:extLst>
          </p:cNvPr>
          <p:cNvSpPr/>
          <p:nvPr/>
        </p:nvSpPr>
        <p:spPr>
          <a:xfrm>
            <a:off x="3751178" y="3893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CB2D8C34-2115-9A5A-78EF-6A1C4391EF4A}"/>
              </a:ext>
            </a:extLst>
          </p:cNvPr>
          <p:cNvCxnSpPr>
            <a:cxnSpLocks/>
          </p:cNvCxnSpPr>
          <p:nvPr/>
        </p:nvCxnSpPr>
        <p:spPr>
          <a:xfrm flipH="1">
            <a:off x="2109335" y="413839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3F16907-D54F-7E47-65BA-42D1ECBB7602}"/>
              </a:ext>
            </a:extLst>
          </p:cNvPr>
          <p:cNvCxnSpPr>
            <a:cxnSpLocks/>
          </p:cNvCxnSpPr>
          <p:nvPr/>
        </p:nvCxnSpPr>
        <p:spPr>
          <a:xfrm flipH="1">
            <a:off x="3170212" y="414117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BEC77DD1-3C1F-A53E-8698-5E1E099986E9}"/>
              </a:ext>
            </a:extLst>
          </p:cNvPr>
          <p:cNvCxnSpPr>
            <a:stCxn id="8" idx="4"/>
            <a:endCxn id="10" idx="4"/>
          </p:cNvCxnSpPr>
          <p:nvPr/>
        </p:nvCxnSpPr>
        <p:spPr>
          <a:xfrm rot="16200000" flipH="1">
            <a:off x="2404268" y="280031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9409FA2-6EA3-31CF-B5EE-C227E7B32DEC}"/>
              </a:ext>
            </a:extLst>
          </p:cNvPr>
          <p:cNvSpPr txBox="1"/>
          <p:nvPr/>
        </p:nvSpPr>
        <p:spPr>
          <a:xfrm>
            <a:off x="1144652" y="3818488"/>
            <a:ext cx="450278" cy="369332"/>
          </a:xfrm>
          <a:prstGeom prst="rect">
            <a:avLst/>
          </a:prstGeom>
          <a:noFill/>
        </p:spPr>
        <p:txBody>
          <a:bodyPr wrap="square">
            <a:spAutoFit/>
          </a:bodyPr>
          <a:lstStyle/>
          <a:p>
            <a:r>
              <a:rPr lang="en-GB" dirty="0"/>
              <a:t>- 1</a:t>
            </a:r>
            <a:endParaRPr lang="en-SE" dirty="0"/>
          </a:p>
        </p:txBody>
      </p:sp>
      <p:sp>
        <p:nvSpPr>
          <p:cNvPr id="15" name="TextBox 14">
            <a:extLst>
              <a:ext uri="{FF2B5EF4-FFF2-40B4-BE49-F238E27FC236}">
                <a16:creationId xmlns:a16="http://schemas.microsoft.com/office/drawing/2014/main" id="{3371B09E-1896-630D-45BB-230E9ACD87EE}"/>
              </a:ext>
            </a:extLst>
          </p:cNvPr>
          <p:cNvSpPr txBox="1"/>
          <p:nvPr/>
        </p:nvSpPr>
        <p:spPr>
          <a:xfrm>
            <a:off x="2168849" y="4449418"/>
            <a:ext cx="475540" cy="369332"/>
          </a:xfrm>
          <a:prstGeom prst="rect">
            <a:avLst/>
          </a:prstGeom>
          <a:noFill/>
        </p:spPr>
        <p:txBody>
          <a:bodyPr wrap="square">
            <a:spAutoFit/>
          </a:bodyPr>
          <a:lstStyle/>
          <a:p>
            <a:r>
              <a:rPr lang="en-GB" dirty="0"/>
              <a:t> -2</a:t>
            </a:r>
            <a:endParaRPr lang="en-SE" dirty="0"/>
          </a:p>
        </p:txBody>
      </p:sp>
      <p:sp>
        <p:nvSpPr>
          <p:cNvPr id="16" name="Oval 15">
            <a:extLst>
              <a:ext uri="{FF2B5EF4-FFF2-40B4-BE49-F238E27FC236}">
                <a16:creationId xmlns:a16="http://schemas.microsoft.com/office/drawing/2014/main" id="{8F59E859-5CB0-CDF2-B54C-DA2B189A8CC6}"/>
              </a:ext>
            </a:extLst>
          </p:cNvPr>
          <p:cNvSpPr/>
          <p:nvPr/>
        </p:nvSpPr>
        <p:spPr>
          <a:xfrm>
            <a:off x="5698720" y="39252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74347479-445F-2567-69E8-33F60EFB9857}"/>
              </a:ext>
            </a:extLst>
          </p:cNvPr>
          <p:cNvCxnSpPr>
            <a:cxnSpLocks/>
            <a:stCxn id="16" idx="2"/>
          </p:cNvCxnSpPr>
          <p:nvPr/>
        </p:nvCxnSpPr>
        <p:spPr>
          <a:xfrm flipH="1">
            <a:off x="5117754" y="416863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6951AA2C-1344-4353-3F6C-0571B2FA57ED}"/>
              </a:ext>
            </a:extLst>
          </p:cNvPr>
          <p:cNvSpPr/>
          <p:nvPr/>
        </p:nvSpPr>
        <p:spPr>
          <a:xfrm>
            <a:off x="4651446" y="39205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7D968265-4788-4806-872B-8FB9B8FFC4CC}"/>
              </a:ext>
            </a:extLst>
          </p:cNvPr>
          <p:cNvSpPr/>
          <p:nvPr/>
        </p:nvSpPr>
        <p:spPr>
          <a:xfrm>
            <a:off x="6745994" y="39252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C29F4AA-8073-8DC4-76BD-04548D062CDA}"/>
              </a:ext>
            </a:extLst>
          </p:cNvPr>
          <p:cNvSpPr/>
          <p:nvPr/>
        </p:nvSpPr>
        <p:spPr>
          <a:xfrm>
            <a:off x="7806871" y="39252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864E491A-884C-1658-91B7-DAC10A5E10B4}"/>
              </a:ext>
            </a:extLst>
          </p:cNvPr>
          <p:cNvCxnSpPr>
            <a:cxnSpLocks/>
          </p:cNvCxnSpPr>
          <p:nvPr/>
        </p:nvCxnSpPr>
        <p:spPr>
          <a:xfrm flipH="1">
            <a:off x="6165028" y="417002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503D1B6-2ADA-02AC-39EB-784CB0CCDBCE}"/>
              </a:ext>
            </a:extLst>
          </p:cNvPr>
          <p:cNvCxnSpPr>
            <a:cxnSpLocks/>
          </p:cNvCxnSpPr>
          <p:nvPr/>
        </p:nvCxnSpPr>
        <p:spPr>
          <a:xfrm flipH="1">
            <a:off x="7225905" y="417280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3" name="Connector: Curved 22">
            <a:extLst>
              <a:ext uri="{FF2B5EF4-FFF2-40B4-BE49-F238E27FC236}">
                <a16:creationId xmlns:a16="http://schemas.microsoft.com/office/drawing/2014/main" id="{922A1B6C-237A-C869-5B9F-D19292B6D7FF}"/>
              </a:ext>
            </a:extLst>
          </p:cNvPr>
          <p:cNvCxnSpPr>
            <a:stCxn id="18" idx="4"/>
            <a:endCxn id="20" idx="4"/>
          </p:cNvCxnSpPr>
          <p:nvPr/>
        </p:nvCxnSpPr>
        <p:spPr>
          <a:xfrm rot="16200000" flipH="1">
            <a:off x="6459961" y="283195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30FD9E5D-B813-1A9A-4BB5-7AC92C2089D9}"/>
              </a:ext>
            </a:extLst>
          </p:cNvPr>
          <p:cNvSpPr txBox="1"/>
          <p:nvPr/>
        </p:nvSpPr>
        <p:spPr>
          <a:xfrm>
            <a:off x="4536562" y="3631919"/>
            <a:ext cx="1625257" cy="646331"/>
          </a:xfrm>
          <a:prstGeom prst="rect">
            <a:avLst/>
          </a:prstGeom>
          <a:noFill/>
        </p:spPr>
        <p:txBody>
          <a:bodyPr wrap="square">
            <a:spAutoFit/>
          </a:bodyPr>
          <a:lstStyle/>
          <a:p>
            <a:r>
              <a:rPr lang="en-GB" dirty="0"/>
              <a:t> -1 + 0 - (-1) = 0</a:t>
            </a:r>
          </a:p>
          <a:p>
            <a:endParaRPr lang="en-SE" dirty="0"/>
          </a:p>
        </p:txBody>
      </p:sp>
      <p:sp>
        <p:nvSpPr>
          <p:cNvPr id="25" name="TextBox 24">
            <a:extLst>
              <a:ext uri="{FF2B5EF4-FFF2-40B4-BE49-F238E27FC236}">
                <a16:creationId xmlns:a16="http://schemas.microsoft.com/office/drawing/2014/main" id="{9DC4B0BC-10E4-8403-C9F4-3223E6962ED6}"/>
              </a:ext>
            </a:extLst>
          </p:cNvPr>
          <p:cNvSpPr txBox="1"/>
          <p:nvPr/>
        </p:nvSpPr>
        <p:spPr>
          <a:xfrm>
            <a:off x="5620135" y="3429000"/>
            <a:ext cx="1776177" cy="369332"/>
          </a:xfrm>
          <a:prstGeom prst="rect">
            <a:avLst/>
          </a:prstGeom>
          <a:noFill/>
        </p:spPr>
        <p:txBody>
          <a:bodyPr wrap="square">
            <a:spAutoFit/>
          </a:bodyPr>
          <a:lstStyle/>
          <a:p>
            <a:r>
              <a:rPr lang="en-GB" dirty="0"/>
              <a:t> -1 + -1 - (-2) = 0</a:t>
            </a:r>
            <a:endParaRPr lang="en-SE" dirty="0"/>
          </a:p>
        </p:txBody>
      </p:sp>
      <p:sp>
        <p:nvSpPr>
          <p:cNvPr id="26" name="TextBox 25">
            <a:extLst>
              <a:ext uri="{FF2B5EF4-FFF2-40B4-BE49-F238E27FC236}">
                <a16:creationId xmlns:a16="http://schemas.microsoft.com/office/drawing/2014/main" id="{01C6BFC3-9FF1-05FC-6415-FB7F939399C2}"/>
              </a:ext>
            </a:extLst>
          </p:cNvPr>
          <p:cNvSpPr txBox="1"/>
          <p:nvPr/>
        </p:nvSpPr>
        <p:spPr>
          <a:xfrm>
            <a:off x="6730911" y="3613751"/>
            <a:ext cx="1883601" cy="369332"/>
          </a:xfrm>
          <a:prstGeom prst="rect">
            <a:avLst/>
          </a:prstGeom>
          <a:noFill/>
        </p:spPr>
        <p:txBody>
          <a:bodyPr wrap="square">
            <a:spAutoFit/>
          </a:bodyPr>
          <a:lstStyle/>
          <a:p>
            <a:r>
              <a:rPr lang="en-GB" dirty="0"/>
              <a:t> -1 + -2 - (-3) = 0</a:t>
            </a:r>
            <a:endParaRPr lang="en-SE" dirty="0"/>
          </a:p>
        </p:txBody>
      </p:sp>
      <p:sp>
        <p:nvSpPr>
          <p:cNvPr id="27" name="TextBox 26">
            <a:extLst>
              <a:ext uri="{FF2B5EF4-FFF2-40B4-BE49-F238E27FC236}">
                <a16:creationId xmlns:a16="http://schemas.microsoft.com/office/drawing/2014/main" id="{6A6A2C3A-F805-2CB7-23B5-E5115B511420}"/>
              </a:ext>
            </a:extLst>
          </p:cNvPr>
          <p:cNvSpPr txBox="1"/>
          <p:nvPr/>
        </p:nvSpPr>
        <p:spPr>
          <a:xfrm>
            <a:off x="5732960" y="4449418"/>
            <a:ext cx="1550525" cy="369332"/>
          </a:xfrm>
          <a:prstGeom prst="rect">
            <a:avLst/>
          </a:prstGeom>
          <a:noFill/>
        </p:spPr>
        <p:txBody>
          <a:bodyPr wrap="square">
            <a:spAutoFit/>
          </a:bodyPr>
          <a:lstStyle/>
          <a:p>
            <a:r>
              <a:rPr lang="en-GB" dirty="0"/>
              <a:t>-2 + 0 - (-3) = 1</a:t>
            </a:r>
          </a:p>
        </p:txBody>
      </p:sp>
      <p:sp>
        <p:nvSpPr>
          <p:cNvPr id="28" name="TextBox 27">
            <a:extLst>
              <a:ext uri="{FF2B5EF4-FFF2-40B4-BE49-F238E27FC236}">
                <a16:creationId xmlns:a16="http://schemas.microsoft.com/office/drawing/2014/main" id="{D1A8CECC-DBC3-E741-5DCB-53D8665039AB}"/>
              </a:ext>
            </a:extLst>
          </p:cNvPr>
          <p:cNvSpPr txBox="1"/>
          <p:nvPr/>
        </p:nvSpPr>
        <p:spPr>
          <a:xfrm>
            <a:off x="2138806" y="3818488"/>
            <a:ext cx="450278" cy="369332"/>
          </a:xfrm>
          <a:prstGeom prst="rect">
            <a:avLst/>
          </a:prstGeom>
          <a:noFill/>
        </p:spPr>
        <p:txBody>
          <a:bodyPr wrap="square">
            <a:spAutoFit/>
          </a:bodyPr>
          <a:lstStyle/>
          <a:p>
            <a:r>
              <a:rPr lang="en-GB" dirty="0"/>
              <a:t>- 1</a:t>
            </a:r>
            <a:endParaRPr lang="en-SE" dirty="0"/>
          </a:p>
        </p:txBody>
      </p:sp>
      <p:sp>
        <p:nvSpPr>
          <p:cNvPr id="30" name="TextBox 29">
            <a:extLst>
              <a:ext uri="{FF2B5EF4-FFF2-40B4-BE49-F238E27FC236}">
                <a16:creationId xmlns:a16="http://schemas.microsoft.com/office/drawing/2014/main" id="{642852B8-05D6-0F6E-5DDE-051C38CFD844}"/>
              </a:ext>
            </a:extLst>
          </p:cNvPr>
          <p:cNvSpPr txBox="1"/>
          <p:nvPr/>
        </p:nvSpPr>
        <p:spPr>
          <a:xfrm>
            <a:off x="3211223" y="3818488"/>
            <a:ext cx="450278" cy="369332"/>
          </a:xfrm>
          <a:prstGeom prst="rect">
            <a:avLst/>
          </a:prstGeom>
          <a:noFill/>
        </p:spPr>
        <p:txBody>
          <a:bodyPr wrap="square">
            <a:spAutoFit/>
          </a:bodyPr>
          <a:lstStyle/>
          <a:p>
            <a:r>
              <a:rPr lang="en-GB" dirty="0"/>
              <a:t>- 1</a:t>
            </a:r>
            <a:endParaRPr lang="en-SE" dirty="0"/>
          </a:p>
        </p:txBody>
      </p:sp>
      <p:cxnSp>
        <p:nvCxnSpPr>
          <p:cNvPr id="36" name="Straight Arrow Connector 35">
            <a:extLst>
              <a:ext uri="{FF2B5EF4-FFF2-40B4-BE49-F238E27FC236}">
                <a16:creationId xmlns:a16="http://schemas.microsoft.com/office/drawing/2014/main" id="{9F66CA16-A683-E02D-0783-847649493807}"/>
              </a:ext>
            </a:extLst>
          </p:cNvPr>
          <p:cNvCxnSpPr>
            <a:cxnSpLocks/>
            <a:endCxn id="8" idx="7"/>
          </p:cNvCxnSpPr>
          <p:nvPr/>
        </p:nvCxnSpPr>
        <p:spPr>
          <a:xfrm flipH="1">
            <a:off x="993772" y="3379743"/>
            <a:ext cx="1217461" cy="58046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2E78BC32-CED2-5C3C-E53D-16A9742108B6}"/>
              </a:ext>
            </a:extLst>
          </p:cNvPr>
          <p:cNvCxnSpPr>
            <a:cxnSpLocks/>
          </p:cNvCxnSpPr>
          <p:nvPr/>
        </p:nvCxnSpPr>
        <p:spPr>
          <a:xfrm flipH="1">
            <a:off x="1936060" y="3457857"/>
            <a:ext cx="514163" cy="46269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1C943C7B-2100-9F40-4BEF-1F1E11F9AA93}"/>
              </a:ext>
            </a:extLst>
          </p:cNvPr>
          <p:cNvCxnSpPr>
            <a:cxnSpLocks/>
          </p:cNvCxnSpPr>
          <p:nvPr/>
        </p:nvCxnSpPr>
        <p:spPr>
          <a:xfrm>
            <a:off x="2526482" y="3454712"/>
            <a:ext cx="368996" cy="46739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20A0ACAE-C0D4-51F6-44A9-5271443A719F}"/>
              </a:ext>
            </a:extLst>
          </p:cNvPr>
          <p:cNvCxnSpPr>
            <a:cxnSpLocks/>
            <a:endCxn id="10" idx="1"/>
          </p:cNvCxnSpPr>
          <p:nvPr/>
        </p:nvCxnSpPr>
        <p:spPr>
          <a:xfrm>
            <a:off x="2631947" y="3304363"/>
            <a:ext cx="1187520" cy="66054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C83CD9A3-A7C5-0B6D-947C-25262F8A93E7}"/>
              </a:ext>
            </a:extLst>
          </p:cNvPr>
          <p:cNvSpPr txBox="1"/>
          <p:nvPr/>
        </p:nvSpPr>
        <p:spPr>
          <a:xfrm>
            <a:off x="1471288" y="3341974"/>
            <a:ext cx="300344" cy="369332"/>
          </a:xfrm>
          <a:prstGeom prst="rect">
            <a:avLst/>
          </a:prstGeom>
          <a:noFill/>
        </p:spPr>
        <p:txBody>
          <a:bodyPr wrap="square">
            <a:spAutoFit/>
          </a:bodyPr>
          <a:lstStyle/>
          <a:p>
            <a:r>
              <a:rPr lang="en-GB" dirty="0"/>
              <a:t>0</a:t>
            </a:r>
            <a:endParaRPr lang="en-SE" dirty="0"/>
          </a:p>
        </p:txBody>
      </p:sp>
      <p:sp>
        <p:nvSpPr>
          <p:cNvPr id="52" name="TextBox 51">
            <a:extLst>
              <a:ext uri="{FF2B5EF4-FFF2-40B4-BE49-F238E27FC236}">
                <a16:creationId xmlns:a16="http://schemas.microsoft.com/office/drawing/2014/main" id="{E068C5A0-A7A4-6B00-3B31-DAC0DE04F544}"/>
              </a:ext>
            </a:extLst>
          </p:cNvPr>
          <p:cNvSpPr txBox="1"/>
          <p:nvPr/>
        </p:nvSpPr>
        <p:spPr>
          <a:xfrm>
            <a:off x="1898957" y="3454712"/>
            <a:ext cx="300344" cy="369332"/>
          </a:xfrm>
          <a:prstGeom prst="rect">
            <a:avLst/>
          </a:prstGeom>
          <a:noFill/>
        </p:spPr>
        <p:txBody>
          <a:bodyPr wrap="square">
            <a:spAutoFit/>
          </a:bodyPr>
          <a:lstStyle/>
          <a:p>
            <a:r>
              <a:rPr lang="en-GB" dirty="0"/>
              <a:t>0</a:t>
            </a:r>
            <a:endParaRPr lang="en-SE" dirty="0"/>
          </a:p>
        </p:txBody>
      </p:sp>
      <p:sp>
        <p:nvSpPr>
          <p:cNvPr id="53" name="TextBox 52">
            <a:extLst>
              <a:ext uri="{FF2B5EF4-FFF2-40B4-BE49-F238E27FC236}">
                <a16:creationId xmlns:a16="http://schemas.microsoft.com/office/drawing/2014/main" id="{1292DC91-5B43-BDC4-F6BF-43E2572E25CF}"/>
              </a:ext>
            </a:extLst>
          </p:cNvPr>
          <p:cNvSpPr txBox="1"/>
          <p:nvPr/>
        </p:nvSpPr>
        <p:spPr>
          <a:xfrm>
            <a:off x="2410636" y="3481489"/>
            <a:ext cx="300344" cy="369332"/>
          </a:xfrm>
          <a:prstGeom prst="rect">
            <a:avLst/>
          </a:prstGeom>
          <a:noFill/>
        </p:spPr>
        <p:txBody>
          <a:bodyPr wrap="square">
            <a:spAutoFit/>
          </a:bodyPr>
          <a:lstStyle/>
          <a:p>
            <a:r>
              <a:rPr lang="en-GB" dirty="0"/>
              <a:t>0</a:t>
            </a:r>
            <a:endParaRPr lang="en-SE" dirty="0"/>
          </a:p>
        </p:txBody>
      </p:sp>
      <p:sp>
        <p:nvSpPr>
          <p:cNvPr id="54" name="TextBox 53">
            <a:extLst>
              <a:ext uri="{FF2B5EF4-FFF2-40B4-BE49-F238E27FC236}">
                <a16:creationId xmlns:a16="http://schemas.microsoft.com/office/drawing/2014/main" id="{48E004BA-E55C-A753-1EB7-8D6AEE520A0D}"/>
              </a:ext>
            </a:extLst>
          </p:cNvPr>
          <p:cNvSpPr txBox="1"/>
          <p:nvPr/>
        </p:nvSpPr>
        <p:spPr>
          <a:xfrm>
            <a:off x="3156609" y="3387581"/>
            <a:ext cx="300344" cy="369332"/>
          </a:xfrm>
          <a:prstGeom prst="rect">
            <a:avLst/>
          </a:prstGeom>
          <a:noFill/>
        </p:spPr>
        <p:txBody>
          <a:bodyPr wrap="square">
            <a:spAutoFit/>
          </a:bodyPr>
          <a:lstStyle/>
          <a:p>
            <a:r>
              <a:rPr lang="en-GB" dirty="0"/>
              <a:t>0</a:t>
            </a:r>
            <a:endParaRPr lang="en-SE" dirty="0"/>
          </a:p>
        </p:txBody>
      </p:sp>
      <p:sp>
        <p:nvSpPr>
          <p:cNvPr id="55" name="TextBox 54">
            <a:extLst>
              <a:ext uri="{FF2B5EF4-FFF2-40B4-BE49-F238E27FC236}">
                <a16:creationId xmlns:a16="http://schemas.microsoft.com/office/drawing/2014/main" id="{B0D615EF-6467-4CC5-A81C-77DA4BD5E8EE}"/>
              </a:ext>
            </a:extLst>
          </p:cNvPr>
          <p:cNvSpPr txBox="1"/>
          <p:nvPr/>
        </p:nvSpPr>
        <p:spPr>
          <a:xfrm>
            <a:off x="124469" y="4341213"/>
            <a:ext cx="724878" cy="338554"/>
          </a:xfrm>
          <a:prstGeom prst="rect">
            <a:avLst/>
          </a:prstGeom>
          <a:noFill/>
        </p:spPr>
        <p:txBody>
          <a:bodyPr wrap="none" rtlCol="0">
            <a:spAutoFit/>
          </a:bodyPr>
          <a:lstStyle/>
          <a:p>
            <a:r>
              <a:rPr lang="en-GB" sz="1600" dirty="0"/>
              <a:t>H[s]=0</a:t>
            </a:r>
            <a:endParaRPr lang="en-SE" sz="1600" dirty="0"/>
          </a:p>
        </p:txBody>
      </p:sp>
      <p:sp>
        <p:nvSpPr>
          <p:cNvPr id="56" name="TextBox 55">
            <a:extLst>
              <a:ext uri="{FF2B5EF4-FFF2-40B4-BE49-F238E27FC236}">
                <a16:creationId xmlns:a16="http://schemas.microsoft.com/office/drawing/2014/main" id="{7418575F-286B-5D00-98A9-8D99D3BCCB63}"/>
              </a:ext>
            </a:extLst>
          </p:cNvPr>
          <p:cNvSpPr txBox="1"/>
          <p:nvPr/>
        </p:nvSpPr>
        <p:spPr>
          <a:xfrm>
            <a:off x="1533345" y="4305805"/>
            <a:ext cx="805029" cy="338554"/>
          </a:xfrm>
          <a:prstGeom prst="rect">
            <a:avLst/>
          </a:prstGeom>
          <a:noFill/>
        </p:spPr>
        <p:txBody>
          <a:bodyPr wrap="none" rtlCol="0">
            <a:spAutoFit/>
          </a:bodyPr>
          <a:lstStyle/>
          <a:p>
            <a:r>
              <a:rPr lang="en-GB" sz="1600" dirty="0"/>
              <a:t>H[a]=-1</a:t>
            </a:r>
            <a:endParaRPr lang="en-SE" sz="1600" dirty="0"/>
          </a:p>
        </p:txBody>
      </p:sp>
      <p:sp>
        <p:nvSpPr>
          <p:cNvPr id="57" name="TextBox 56">
            <a:extLst>
              <a:ext uri="{FF2B5EF4-FFF2-40B4-BE49-F238E27FC236}">
                <a16:creationId xmlns:a16="http://schemas.microsoft.com/office/drawing/2014/main" id="{DAE2CDA1-42BD-E728-D6C8-EF9B96616F7B}"/>
              </a:ext>
            </a:extLst>
          </p:cNvPr>
          <p:cNvSpPr txBox="1"/>
          <p:nvPr/>
        </p:nvSpPr>
        <p:spPr>
          <a:xfrm>
            <a:off x="2487790" y="4312333"/>
            <a:ext cx="814647" cy="338554"/>
          </a:xfrm>
          <a:prstGeom prst="rect">
            <a:avLst/>
          </a:prstGeom>
          <a:noFill/>
        </p:spPr>
        <p:txBody>
          <a:bodyPr wrap="none" rtlCol="0">
            <a:spAutoFit/>
          </a:bodyPr>
          <a:lstStyle/>
          <a:p>
            <a:r>
              <a:rPr lang="en-GB" sz="1600" dirty="0"/>
              <a:t>H[b]=-2</a:t>
            </a:r>
            <a:endParaRPr lang="en-SE" sz="1600" dirty="0"/>
          </a:p>
        </p:txBody>
      </p:sp>
      <p:sp>
        <p:nvSpPr>
          <p:cNvPr id="58" name="TextBox 57">
            <a:extLst>
              <a:ext uri="{FF2B5EF4-FFF2-40B4-BE49-F238E27FC236}">
                <a16:creationId xmlns:a16="http://schemas.microsoft.com/office/drawing/2014/main" id="{B4C8A3DD-5D49-311C-C64C-2434F48B9A1E}"/>
              </a:ext>
            </a:extLst>
          </p:cNvPr>
          <p:cNvSpPr txBox="1"/>
          <p:nvPr/>
        </p:nvSpPr>
        <p:spPr>
          <a:xfrm>
            <a:off x="3795825" y="4380383"/>
            <a:ext cx="776175" cy="338554"/>
          </a:xfrm>
          <a:prstGeom prst="rect">
            <a:avLst/>
          </a:prstGeom>
          <a:noFill/>
        </p:spPr>
        <p:txBody>
          <a:bodyPr wrap="none" rtlCol="0">
            <a:spAutoFit/>
          </a:bodyPr>
          <a:lstStyle/>
          <a:p>
            <a:r>
              <a:rPr lang="en-GB" sz="1600" dirty="0"/>
              <a:t>H[t]=-3</a:t>
            </a:r>
            <a:endParaRPr lang="en-SE" sz="1600" dirty="0"/>
          </a:p>
        </p:txBody>
      </p:sp>
      <p:sp>
        <p:nvSpPr>
          <p:cNvPr id="60" name="Oval 59">
            <a:extLst>
              <a:ext uri="{FF2B5EF4-FFF2-40B4-BE49-F238E27FC236}">
                <a16:creationId xmlns:a16="http://schemas.microsoft.com/office/drawing/2014/main" id="{72766BA9-453E-45EB-B3C1-243690CE0CFD}"/>
              </a:ext>
            </a:extLst>
          </p:cNvPr>
          <p:cNvSpPr/>
          <p:nvPr/>
        </p:nvSpPr>
        <p:spPr>
          <a:xfrm>
            <a:off x="2260256" y="30525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graphicFrame>
        <p:nvGraphicFramePr>
          <p:cNvPr id="4" name="Content Placeholder 4">
            <a:extLst>
              <a:ext uri="{FF2B5EF4-FFF2-40B4-BE49-F238E27FC236}">
                <a16:creationId xmlns:a16="http://schemas.microsoft.com/office/drawing/2014/main" id="{698965B5-5F67-ADFC-03CB-CB9F48E1B5C8}"/>
              </a:ext>
            </a:extLst>
          </p:cNvPr>
          <p:cNvGraphicFramePr>
            <a:graphicFrameLocks/>
          </p:cNvGraphicFramePr>
          <p:nvPr>
            <p:extLst>
              <p:ext uri="{D42A27DB-BD31-4B8C-83A1-F6EECF244321}">
                <p14:modId xmlns:p14="http://schemas.microsoft.com/office/powerpoint/2010/main" val="4113338308"/>
              </p:ext>
            </p:extLst>
          </p:nvPr>
        </p:nvGraphicFramePr>
        <p:xfrm>
          <a:off x="5337981" y="4894260"/>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6233">
                  <a:extLst>
                    <a:ext uri="{9D8B030D-6E8A-4147-A177-3AD203B41FA5}">
                      <a16:colId xmlns:a16="http://schemas.microsoft.com/office/drawing/2014/main" val="3865283362"/>
                    </a:ext>
                  </a:extLst>
                </a:gridCol>
                <a:gridCol w="466702">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s</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5" name="Content Placeholder 4">
            <a:extLst>
              <a:ext uri="{FF2B5EF4-FFF2-40B4-BE49-F238E27FC236}">
                <a16:creationId xmlns:a16="http://schemas.microsoft.com/office/drawing/2014/main" id="{01336789-FCC5-0EA3-FFAF-9B409DABFCBA}"/>
              </a:ext>
            </a:extLst>
          </p:cNvPr>
          <p:cNvGraphicFramePr>
            <a:graphicFrameLocks/>
          </p:cNvGraphicFramePr>
          <p:nvPr>
            <p:extLst>
              <p:ext uri="{D42A27DB-BD31-4B8C-83A1-F6EECF244321}">
                <p14:modId xmlns:p14="http://schemas.microsoft.com/office/powerpoint/2010/main" val="3285395126"/>
              </p:ext>
            </p:extLst>
          </p:nvPr>
        </p:nvGraphicFramePr>
        <p:xfrm>
          <a:off x="1323021" y="4894260"/>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4305">
                  <a:extLst>
                    <a:ext uri="{9D8B030D-6E8A-4147-A177-3AD203B41FA5}">
                      <a16:colId xmlns:a16="http://schemas.microsoft.com/office/drawing/2014/main" val="3865283362"/>
                    </a:ext>
                  </a:extLst>
                </a:gridCol>
                <a:gridCol w="468630">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s</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29" name="TextBox 28">
            <a:extLst>
              <a:ext uri="{FF2B5EF4-FFF2-40B4-BE49-F238E27FC236}">
                <a16:creationId xmlns:a16="http://schemas.microsoft.com/office/drawing/2014/main" id="{E0C4A9E5-3A94-A6D6-932E-8377AD2E3CC4}"/>
              </a:ext>
            </a:extLst>
          </p:cNvPr>
          <p:cNvSpPr txBox="1"/>
          <p:nvPr/>
        </p:nvSpPr>
        <p:spPr>
          <a:xfrm>
            <a:off x="2821283" y="6071115"/>
            <a:ext cx="2491122" cy="646331"/>
          </a:xfrm>
          <a:prstGeom prst="rect">
            <a:avLst/>
          </a:prstGeom>
          <a:noFill/>
        </p:spPr>
        <p:txBody>
          <a:bodyPr wrap="square" rtlCol="0">
            <a:spAutoFit/>
          </a:bodyPr>
          <a:lstStyle/>
          <a:p>
            <a:r>
              <a:rPr lang="en-GB" dirty="0"/>
              <a:t>Shortest paths from s in modified graph (right)</a:t>
            </a:r>
            <a:endParaRPr lang="en-SE" dirty="0"/>
          </a:p>
        </p:txBody>
      </p:sp>
      <p:sp>
        <p:nvSpPr>
          <p:cNvPr id="31" name="TextBox 30">
            <a:extLst>
              <a:ext uri="{FF2B5EF4-FFF2-40B4-BE49-F238E27FC236}">
                <a16:creationId xmlns:a16="http://schemas.microsoft.com/office/drawing/2014/main" id="{ED1A501F-21EF-BD58-D2A1-2C8428449976}"/>
              </a:ext>
            </a:extLst>
          </p:cNvPr>
          <p:cNvSpPr txBox="1"/>
          <p:nvPr/>
        </p:nvSpPr>
        <p:spPr>
          <a:xfrm>
            <a:off x="6825602" y="6071114"/>
            <a:ext cx="2215528" cy="646331"/>
          </a:xfrm>
          <a:prstGeom prst="rect">
            <a:avLst/>
          </a:prstGeom>
          <a:noFill/>
        </p:spPr>
        <p:txBody>
          <a:bodyPr wrap="square" rtlCol="0">
            <a:spAutoFit/>
          </a:bodyPr>
          <a:lstStyle/>
          <a:p>
            <a:r>
              <a:rPr lang="en-GB" dirty="0"/>
              <a:t>Shortest paths from s in original graph (left)</a:t>
            </a:r>
            <a:endParaRPr lang="en-SE" dirty="0"/>
          </a:p>
        </p:txBody>
      </p:sp>
    </p:spTree>
    <p:extLst>
      <p:ext uri="{BB962C8B-B14F-4D97-AF65-F5344CB8AC3E}">
        <p14:creationId xmlns:p14="http://schemas.microsoft.com/office/powerpoint/2010/main" val="7464534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normAutofit fontScale="92500" lnSpcReduction="20000"/>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pPr lvl="1"/>
            <a:r>
              <a:rPr lang="en-GB" dirty="0"/>
              <a:t>The following lecture slides are based on this video</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endParaRPr lang="en-GB" dirty="0"/>
          </a:p>
          <a:p>
            <a:r>
              <a:rPr lang="en-GB" sz="2400" dirty="0">
                <a:latin typeface="Times New Roman"/>
                <a:cs typeface="Times New Roman"/>
              </a:rPr>
              <a:t>Shortest Path Algorithms Explained (Dijkstra's &amp; Bellman-Ford </a:t>
            </a:r>
            <a:r>
              <a:rPr lang="en-GB" sz="2400" dirty="0">
                <a:latin typeface="Times New Roman"/>
                <a:cs typeface="Times New Roman"/>
                <a:hlinkClick r:id="rId7"/>
              </a:rPr>
              <a:t>https://www.youtube.com/watch?v=AE5I0xACpZs</a:t>
            </a:r>
            <a:r>
              <a:rPr lang="en-GB" sz="2400" dirty="0">
                <a:latin typeface="Times New Roman"/>
                <a:cs typeface="Times New Roman"/>
              </a:rPr>
              <a:t> </a:t>
            </a:r>
            <a:endParaRPr lang="en-SE" sz="2400" dirty="0">
              <a:latin typeface="Times New Roman"/>
              <a:cs typeface="Times New Roman"/>
            </a:endParaRPr>
          </a:p>
          <a:p>
            <a:r>
              <a:rPr lang="de-DE" dirty="0"/>
              <a:t>Floyd–Warshall algorithm in 4 minutes</a:t>
            </a:r>
          </a:p>
          <a:p>
            <a:pPr lvl="1"/>
            <a:r>
              <a:rPr lang="en-GB" dirty="0">
                <a:hlinkClick r:id="rId8"/>
              </a:rPr>
              <a:t>https://www.youtube.com/watch?v=4OQeCuLYj-4</a:t>
            </a:r>
            <a:r>
              <a:rPr lang="de-DE" dirty="0"/>
              <a:t> </a:t>
            </a:r>
            <a:endParaRPr lang="en-SE" dirty="0"/>
          </a:p>
        </p:txBody>
      </p:sp>
    </p:spTree>
    <p:extLst>
      <p:ext uri="{BB962C8B-B14F-4D97-AF65-F5344CB8AC3E}">
        <p14:creationId xmlns:p14="http://schemas.microsoft.com/office/powerpoint/2010/main" val="40330333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161F-6593-0039-DD14-1AC36A0D4E23}"/>
              </a:ext>
            </a:extLst>
          </p:cNvPr>
          <p:cNvSpPr>
            <a:spLocks noGrp="1"/>
          </p:cNvSpPr>
          <p:nvPr>
            <p:ph type="title"/>
          </p:nvPr>
        </p:nvSpPr>
        <p:spPr/>
        <p:txBody>
          <a:bodyPr/>
          <a:lstStyle/>
          <a:p>
            <a:r>
              <a:rPr lang="en-GB" dirty="0"/>
              <a:t>Tutorials from </a:t>
            </a:r>
            <a:r>
              <a:rPr lang="en-GB" dirty="0" err="1"/>
              <a:t>Geeksforgeeks</a:t>
            </a:r>
            <a:endParaRPr lang="en-SE" dirty="0"/>
          </a:p>
        </p:txBody>
      </p:sp>
      <p:sp>
        <p:nvSpPr>
          <p:cNvPr id="3" name="Content Placeholder 2">
            <a:extLst>
              <a:ext uri="{FF2B5EF4-FFF2-40B4-BE49-F238E27FC236}">
                <a16:creationId xmlns:a16="http://schemas.microsoft.com/office/drawing/2014/main" id="{C70CE3D6-F4EF-FC4A-05EB-DF98955C6F4C}"/>
              </a:ext>
            </a:extLst>
          </p:cNvPr>
          <p:cNvSpPr>
            <a:spLocks noGrp="1"/>
          </p:cNvSpPr>
          <p:nvPr>
            <p:ph idx="1"/>
          </p:nvPr>
        </p:nvSpPr>
        <p:spPr/>
        <p:txBody>
          <a:bodyPr/>
          <a:lstStyle/>
          <a:p>
            <a:r>
              <a:rPr lang="en-GB" dirty="0">
                <a:hlinkClick r:id="rId2"/>
              </a:rPr>
              <a:t>https://www.geeksforgeeks.org/introduction-to-dijkstras-shortest-path-algorithm/</a:t>
            </a:r>
            <a:endParaRPr lang="en-GB" dirty="0"/>
          </a:p>
          <a:p>
            <a:r>
              <a:rPr lang="en-GB" dirty="0">
                <a:hlinkClick r:id="rId3"/>
              </a:rPr>
              <a:t>https://www.geeksforgeeks.org/bellman-ford-algorithm-dp-23/</a:t>
            </a:r>
            <a:r>
              <a:rPr lang="en-GB" dirty="0"/>
              <a:t> </a:t>
            </a:r>
          </a:p>
          <a:p>
            <a:r>
              <a:rPr lang="en-GB" dirty="0">
                <a:hlinkClick r:id="rId4"/>
              </a:rPr>
              <a:t>https://www.geeksforgeeks.org/floyd-warshall-algorithm-dp-16/</a:t>
            </a:r>
            <a:r>
              <a:rPr lang="en-GB" dirty="0"/>
              <a:t> </a:t>
            </a:r>
          </a:p>
          <a:p>
            <a:r>
              <a:rPr lang="en-GB" dirty="0">
                <a:hlinkClick r:id="rId5"/>
              </a:rPr>
              <a:t>https://www.geeksforgeeks.org/johnsons-algorithm/</a:t>
            </a:r>
            <a:r>
              <a:rPr lang="en-GB" dirty="0"/>
              <a:t> </a:t>
            </a:r>
          </a:p>
        </p:txBody>
      </p:sp>
    </p:spTree>
    <p:extLst>
      <p:ext uri="{BB962C8B-B14F-4D97-AF65-F5344CB8AC3E}">
        <p14:creationId xmlns:p14="http://schemas.microsoft.com/office/powerpoint/2010/main" val="41176808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solidFill>
                  <a:srgbClr val="FF0000"/>
                </a:solidFill>
              </a:rPr>
              <a:t>Quiz</a:t>
            </a:r>
            <a:endParaRPr lang="en-SE" dirty="0">
              <a:solidFill>
                <a:srgbClr val="FF0000"/>
              </a:solidFill>
            </a:endParaRPr>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r>
              <a:rPr lang="en-GB" dirty="0"/>
              <a:t>ANS: Topological Sort</a:t>
            </a:r>
          </a:p>
          <a:p>
            <a:r>
              <a:rPr lang="en-GB" dirty="0"/>
              <a:t>Topological Sort has complexity O(V+E), which is the most efficient algorithm among the three</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rgbClr val="FF0000"/>
                </a:solidFill>
              </a:rPr>
              <a:t>Dijkstra's Algorithm</a:t>
            </a:r>
            <a:endParaRPr lang="en-SE" dirty="0">
              <a:solidFill>
                <a:srgbClr val="FF0000"/>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457200" y="1269048"/>
            <a:ext cx="8229600" cy="5440362"/>
          </a:xfrm>
        </p:spPr>
        <p:txBody>
          <a:bodyPr>
            <a:normAutofit fontScale="92500" lnSpcReduction="20000"/>
          </a:bodyPr>
          <a:lstStyle/>
          <a:p>
            <a:r>
              <a:rPr lang="en-GB" dirty="0"/>
              <a:t>Initialization:</a:t>
            </a:r>
          </a:p>
          <a:p>
            <a:pPr lvl="1"/>
            <a:r>
              <a:rPr lang="en-GB" dirty="0"/>
              <a:t>Set the distance to the source vertex as 0 and to all other vertices as infinity.</a:t>
            </a:r>
          </a:p>
          <a:p>
            <a:pPr lvl="1"/>
            <a:r>
              <a:rPr lang="en-GB" dirty="0"/>
              <a:t>Mark all vertices as unvisited and store them in a priority queue.</a:t>
            </a:r>
          </a:p>
          <a:p>
            <a:r>
              <a:rPr lang="en-GB" dirty="0"/>
              <a:t>Main Loop:</a:t>
            </a:r>
          </a:p>
          <a:p>
            <a:pPr lvl="1"/>
            <a:r>
              <a:rPr lang="en-GB" dirty="0"/>
              <a:t>Visit the </a:t>
            </a:r>
            <a:r>
              <a:rPr lang="en-GB" dirty="0">
                <a:solidFill>
                  <a:srgbClr val="FF0000"/>
                </a:solidFill>
              </a:rPr>
              <a:t>unvisited vertex u </a:t>
            </a:r>
            <a:r>
              <a:rPr lang="en-GB" dirty="0"/>
              <a:t>with </a:t>
            </a:r>
            <a:r>
              <a:rPr lang="en-GB" dirty="0">
                <a:solidFill>
                  <a:srgbClr val="FF0000"/>
                </a:solidFill>
              </a:rPr>
              <a:t>the shortest known distance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vertex v of vertex u</a:t>
            </a:r>
            <a:r>
              <a:rPr lang="en-GB" dirty="0"/>
              <a:t>, calculate its tentative distance through the current vertex. </a:t>
            </a:r>
            <a:r>
              <a:rPr lang="en-GB" dirty="0">
                <a:solidFill>
                  <a:srgbClr val="FF0000"/>
                </a:solidFill>
              </a:rPr>
              <a:t>If this distance is smaller than the previously recorded distance, update it </a:t>
            </a:r>
            <a:r>
              <a:rPr lang="en-US" altLang="zh-CN" dirty="0">
                <a:solidFill>
                  <a:srgbClr val="FF0000"/>
                </a:solidFill>
              </a:rPr>
              <a:t>with edge relaxation for edge </a:t>
            </a:r>
            <a:r>
              <a:rPr lang="en-US" altLang="zh-CN" dirty="0" err="1">
                <a:solidFill>
                  <a:srgbClr val="FF0000"/>
                </a:solidFill>
              </a:rPr>
              <a:t>uv</a:t>
            </a:r>
            <a:r>
              <a:rPr lang="en-GB" dirty="0">
                <a:solidFill>
                  <a:srgbClr val="FF0000"/>
                </a:solidFill>
              </a:rPr>
              <a:t>.</a:t>
            </a:r>
          </a:p>
          <a:p>
            <a:pPr lvl="1"/>
            <a:r>
              <a:rPr lang="en-GB" dirty="0"/>
              <a:t>Mark the current vertex as visited once all its </a:t>
            </a:r>
            <a:r>
              <a:rPr lang="en-GB" dirty="0" err="1"/>
              <a:t>neighbors</a:t>
            </a:r>
            <a:r>
              <a:rPr lang="en-GB" dirty="0"/>
              <a:t> are processed.</a:t>
            </a:r>
          </a:p>
          <a:p>
            <a:r>
              <a:rPr lang="en-GB" dirty="0"/>
              <a:t>Termination:</a:t>
            </a:r>
          </a:p>
          <a:p>
            <a:pPr lvl="1"/>
            <a:r>
              <a:rPr lang="en-GB" dirty="0"/>
              <a:t>The algorithm continues until all reachable vertices are visited.</a:t>
            </a:r>
          </a:p>
          <a:p>
            <a:r>
              <a:rPr lang="en-GB" dirty="0"/>
              <a:t>Time complexity: O(V log V + V) </a:t>
            </a:r>
            <a:r>
              <a:rPr lang="pt-BR" dirty="0"/>
              <a:t>for Binary Heap implementation</a:t>
            </a:r>
            <a:endParaRPr lang="en-GB" dirty="0"/>
          </a:p>
          <a:p>
            <a:r>
              <a:rPr lang="en-GB" dirty="0"/>
              <a:t>Notes:</a:t>
            </a:r>
          </a:p>
          <a:p>
            <a:pPr lvl="1"/>
            <a:r>
              <a:rPr lang="en-GB" dirty="0"/>
              <a:t>Dijkstra’s Algorithm is greedy and optimal: any vertex that has been visited should have its shortest distance to the source. </a:t>
            </a:r>
          </a:p>
          <a:p>
            <a:pPr lvl="1"/>
            <a:r>
              <a:rPr lang="en-GB" dirty="0"/>
              <a:t>It works for both undirected and directed graphs. The only difference is the function for getting the </a:t>
            </a:r>
            <a:r>
              <a:rPr lang="en-GB" dirty="0" err="1"/>
              <a:t>neighbors</a:t>
            </a:r>
            <a:r>
              <a:rPr lang="en-GB" dirty="0"/>
              <a:t> of vertex v, as each undirected edge is treated as two directed edges in opposite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solidFill>
                  <a:srgbClr val="FF0000"/>
                </a:solidFill>
              </a:rPr>
              <a:t>Quiz</a:t>
            </a:r>
            <a:endParaRPr lang="en-SE" dirty="0">
              <a:solidFill>
                <a:srgbClr val="FF0000"/>
              </a:solidFill>
            </a:endParaRPr>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a:t>
            </a:r>
            <a:r>
              <a:rPr lang="en-GB"/>
              <a:t>distant vertex </a:t>
            </a:r>
            <a:r>
              <a:rPr lang="en-GB" dirty="0"/>
              <a:t>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a:xfrm>
            <a:off x="457200" y="1600200"/>
            <a:ext cx="8229600" cy="4983162"/>
          </a:xfrm>
        </p:spPr>
        <p:txBody>
          <a:bodyPr>
            <a:normAutofit fontScale="85000" lnSpcReduction="10000"/>
          </a:bodyPr>
          <a:lstStyle/>
          <a:p>
            <a:r>
              <a:rPr lang="en-GB" dirty="0"/>
              <a:t>Let G be a directed graph </a:t>
            </a:r>
            <a:r>
              <a:rPr lang="en-GB"/>
              <a:t>whose vertex </a:t>
            </a:r>
            <a:r>
              <a:rPr lang="en-GB" dirty="0"/>
              <a:t>set is the set of numbers from 1 to 100. There is an edge from </a:t>
            </a:r>
            <a:r>
              <a:rPr lang="en-GB"/>
              <a:t>a vertex </a:t>
            </a:r>
            <a:r>
              <a:rPr lang="en-GB" dirty="0" err="1"/>
              <a:t>i</a:t>
            </a:r>
            <a:r>
              <a:rPr lang="en-GB" dirty="0"/>
              <a:t> to </a:t>
            </a:r>
            <a:r>
              <a:rPr lang="en-GB"/>
              <a:t>a vertex </a:t>
            </a:r>
            <a:r>
              <a:rPr lang="en-GB" dirty="0"/>
              <a:t>j if either j = </a:t>
            </a:r>
            <a:r>
              <a:rPr lang="en-GB" dirty="0" err="1"/>
              <a:t>i</a:t>
            </a:r>
            <a:r>
              <a:rPr lang="en-GB" dirty="0"/>
              <a:t> + 1 or j = 3i. The minimum number of edges in a path in G </a:t>
            </a:r>
            <a:r>
              <a:rPr lang="en-GB"/>
              <a:t>from vertex </a:t>
            </a:r>
            <a:r>
              <a:rPr lang="en-GB" dirty="0"/>
              <a:t>1 </a:t>
            </a:r>
            <a:r>
              <a:rPr lang="en-GB"/>
              <a:t>to vertex </a:t>
            </a:r>
            <a:r>
              <a:rPr lang="en-GB" dirty="0"/>
              <a:t>100 is </a:t>
            </a:r>
          </a:p>
          <a:p>
            <a:r>
              <a:rPr lang="en-GB" dirty="0"/>
              <a:t>A. 4 B. 7 C. 23 D. 99</a:t>
            </a:r>
          </a:p>
          <a:p>
            <a:r>
              <a:rPr lang="en-GB" dirty="0"/>
              <a:t>ANS: 7</a:t>
            </a:r>
          </a:p>
          <a:p>
            <a:r>
              <a:rPr lang="en-GB" dirty="0"/>
              <a:t>The task is to find minimum number of edges in a path in G </a:t>
            </a:r>
            <a:r>
              <a:rPr lang="en-GB"/>
              <a:t>from vertex </a:t>
            </a:r>
            <a:r>
              <a:rPr lang="en-GB" dirty="0"/>
              <a:t>1 </a:t>
            </a:r>
            <a:r>
              <a:rPr lang="en-GB"/>
              <a:t>to vertex </a:t>
            </a:r>
            <a:r>
              <a:rPr lang="en-GB" dirty="0"/>
              <a:t>100 such that we can move to either i+1 or 3i from </a:t>
            </a:r>
            <a:r>
              <a:rPr lang="en-GB"/>
              <a:t>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1894-ED3C-6847-A8F6-E89D75C59C5C}"/>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F091F16F-E0D0-4B44-B29F-D07184533977}"/>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91FC0637-B986-D649-8D49-B067FFEBE17A}"/>
              </a:ext>
            </a:extLst>
          </p:cNvPr>
          <p:cNvSpPr/>
          <p:nvPr/>
        </p:nvSpPr>
        <p:spPr>
          <a:xfrm>
            <a:off x="725647" y="2471684"/>
            <a:ext cx="8631713" cy="3647152"/>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Proof.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u→v</a:t>
            </a:r>
            <a:r>
              <a:rPr lang="en-US" kern="0" dirty="0">
                <a:latin typeface="Arial" panose="020B0604020202020204" pitchFamily="34" charset="0"/>
                <a:cs typeface="Arial" panose="020B0604020202020204" pitchFamily="34" charset="0"/>
              </a:rPr>
              <a:t> is relaxed exactly once (when vertex u is visited), afterwards:  </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[u] + w(</a:t>
            </a:r>
            <a:r>
              <a:rPr lang="en-US" kern="0" dirty="0" err="1">
                <a:latin typeface="Arial" panose="020B0604020202020204" pitchFamily="34" charset="0"/>
                <a:cs typeface="Arial" panose="020B0604020202020204" pitchFamily="34" charset="0"/>
              </a:rPr>
              <a:t>u,v</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[u]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C4502B26-D442-2847-84E4-11469612B560}"/>
              </a:ext>
            </a:extLst>
          </p:cNvPr>
          <p:cNvSpPr/>
          <p:nvPr/>
        </p:nvSpPr>
        <p:spPr>
          <a:xfrm>
            <a:off x="4653965" y="547915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3C500F34-8116-CE42-BA6F-21A570DA5D85}"/>
              </a:ext>
            </a:extLst>
          </p:cNvPr>
          <p:cNvSpPr/>
          <p:nvPr/>
        </p:nvSpPr>
        <p:spPr>
          <a:xfrm>
            <a:off x="4575212" y="541819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DFACCA1C-444B-264D-8B9A-67AE261FC92C}"/>
              </a:ext>
            </a:extLst>
          </p:cNvPr>
          <p:cNvSpPr txBox="1"/>
          <p:nvPr/>
        </p:nvSpPr>
        <p:spPr>
          <a:xfrm>
            <a:off x="5536733" y="516514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864A8137-3F86-A34E-B607-A336147C43AC}"/>
              </a:ext>
            </a:extLst>
          </p:cNvPr>
          <p:cNvSpPr txBox="1"/>
          <p:nvPr/>
        </p:nvSpPr>
        <p:spPr>
          <a:xfrm>
            <a:off x="5536733" y="480384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322B7671-9349-8544-A41E-E6823CC1E58D}"/>
              </a:ext>
            </a:extLst>
          </p:cNvPr>
          <p:cNvSpPr/>
          <p:nvPr/>
        </p:nvSpPr>
        <p:spPr>
          <a:xfrm>
            <a:off x="4650740" y="497115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486990CA-5F5D-5748-8445-9822738B7896}"/>
              </a:ext>
            </a:extLst>
          </p:cNvPr>
          <p:cNvSpPr/>
          <p:nvPr/>
        </p:nvSpPr>
        <p:spPr>
          <a:xfrm>
            <a:off x="4572000" y="491019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800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709F-FF7F-468F-86BF-B9A1B50F4EE1}"/>
              </a:ext>
            </a:extLst>
          </p:cNvPr>
          <p:cNvSpPr>
            <a:spLocks noGrp="1"/>
          </p:cNvSpPr>
          <p:nvPr>
            <p:ph type="title"/>
          </p:nvPr>
        </p:nvSpPr>
        <p:spPr>
          <a:xfrm>
            <a:off x="2949677" y="274638"/>
            <a:ext cx="6194323" cy="1143000"/>
          </a:xfrm>
        </p:spPr>
        <p:txBody>
          <a:bodyPr>
            <a:normAutofit fontScale="90000"/>
          </a:bodyPr>
          <a:lstStyle/>
          <a:p>
            <a:r>
              <a:rPr lang="en-GB" sz="2400" dirty="0"/>
              <a:t>Toy Example: </a:t>
            </a:r>
            <a:r>
              <a:rPr lang="en-US" altLang="zh-CN" sz="2400" dirty="0"/>
              <a:t>find shortest path </a:t>
            </a:r>
            <a:r>
              <a:rPr lang="en-GB" sz="2400" dirty="0"/>
              <a:t>starting from source vertex S for undirected graph</a:t>
            </a:r>
            <a:br>
              <a:rPr lang="en-GB" sz="2400" dirty="0"/>
            </a:br>
            <a:r>
              <a:rPr lang="en-GB" sz="2400" dirty="0"/>
              <a:t>SD: Shortest Distance. PN: Previous Node</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2891DE66-B281-49D8-85A2-203257D9A483}"/>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906C436D-180E-4243-8B2A-1CD0C8C2108B}"/>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9F30B3A7-013C-4AC3-BB04-6F26C80D9C09}"/>
              </a:ext>
            </a:extLst>
          </p:cNvPr>
          <p:cNvGraphicFramePr>
            <a:graphicFrameLocks/>
          </p:cNvGraphicFramePr>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9888BDFD-61EB-44AB-A252-96A8BAED76A6}"/>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54F3EB21-7F96-4D03-8E5D-12A93F3AF584}"/>
              </a:ext>
            </a:extLst>
          </p:cNvPr>
          <p:cNvSpPr txBox="1"/>
          <p:nvPr/>
        </p:nvSpPr>
        <p:spPr>
          <a:xfrm>
            <a:off x="3999262"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1B67A53-625C-4910-929C-FF446933BD8A}"/>
              </a:ext>
            </a:extLst>
          </p:cNvPr>
          <p:cNvGraphicFramePr>
            <a:graphicFrameLocks/>
          </p:cNvGraphicFramePr>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FD669AD3-08DD-4D50-97BA-B1F2CFECDB57}"/>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60FE9D97-D474-4186-A633-ADBCC282DC78}"/>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9C689F82-50E0-4AE8-B8C2-AA57C57D6A8B}"/>
              </a:ext>
            </a:extLst>
          </p:cNvPr>
          <p:cNvGraphicFramePr>
            <a:graphicFrameLocks/>
          </p:cNvGraphicFramePr>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grpSp>
        <p:nvGrpSpPr>
          <p:cNvPr id="30" name="Group 4">
            <a:extLst>
              <a:ext uri="{FF2B5EF4-FFF2-40B4-BE49-F238E27FC236}">
                <a16:creationId xmlns:a16="http://schemas.microsoft.com/office/drawing/2014/main" id="{66A9BBF1-E56F-44E1-B349-BF414B5050DC}"/>
              </a:ext>
            </a:extLst>
          </p:cNvPr>
          <p:cNvGrpSpPr>
            <a:grpSpLocks/>
          </p:cNvGrpSpPr>
          <p:nvPr/>
        </p:nvGrpSpPr>
        <p:grpSpPr bwMode="auto">
          <a:xfrm>
            <a:off x="8704" y="3932041"/>
            <a:ext cx="533400" cy="533400"/>
            <a:chOff x="1824" y="2736"/>
            <a:chExt cx="336" cy="336"/>
          </a:xfrm>
        </p:grpSpPr>
        <p:sp>
          <p:nvSpPr>
            <p:cNvPr id="31" name="Oval 5">
              <a:extLst>
                <a:ext uri="{FF2B5EF4-FFF2-40B4-BE49-F238E27FC236}">
                  <a16:creationId xmlns:a16="http://schemas.microsoft.com/office/drawing/2014/main" id="{F0C92A47-7D3C-46E7-8B83-3E7B73069B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6">
              <a:extLst>
                <a:ext uri="{FF2B5EF4-FFF2-40B4-BE49-F238E27FC236}">
                  <a16:creationId xmlns:a16="http://schemas.microsoft.com/office/drawing/2014/main" id="{20087CB9-C25C-4F37-852A-6B50D3934C1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33" name="Group 7">
            <a:extLst>
              <a:ext uri="{FF2B5EF4-FFF2-40B4-BE49-F238E27FC236}">
                <a16:creationId xmlns:a16="http://schemas.microsoft.com/office/drawing/2014/main" id="{B71EE6D1-0048-43B7-8803-46050FBCA554}"/>
              </a:ext>
            </a:extLst>
          </p:cNvPr>
          <p:cNvGrpSpPr>
            <a:grpSpLocks/>
          </p:cNvGrpSpPr>
          <p:nvPr/>
        </p:nvGrpSpPr>
        <p:grpSpPr bwMode="auto">
          <a:xfrm>
            <a:off x="1165772" y="3495948"/>
            <a:ext cx="533400" cy="533400"/>
            <a:chOff x="1824" y="2736"/>
            <a:chExt cx="336" cy="336"/>
          </a:xfrm>
        </p:grpSpPr>
        <p:sp>
          <p:nvSpPr>
            <p:cNvPr id="34" name="Oval 8">
              <a:extLst>
                <a:ext uri="{FF2B5EF4-FFF2-40B4-BE49-F238E27FC236}">
                  <a16:creationId xmlns:a16="http://schemas.microsoft.com/office/drawing/2014/main" id="{123BA9D5-0979-4E38-A262-532676CE2F6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 name="Text Box 9">
              <a:extLst>
                <a:ext uri="{FF2B5EF4-FFF2-40B4-BE49-F238E27FC236}">
                  <a16:creationId xmlns:a16="http://schemas.microsoft.com/office/drawing/2014/main" id="{0146D7D3-B350-4866-B8E6-9D50DDE37C0D}"/>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36" name="Group 10">
            <a:extLst>
              <a:ext uri="{FF2B5EF4-FFF2-40B4-BE49-F238E27FC236}">
                <a16:creationId xmlns:a16="http://schemas.microsoft.com/office/drawing/2014/main" id="{5F2ED05F-ACEB-43CE-8625-920F35D516FF}"/>
              </a:ext>
            </a:extLst>
          </p:cNvPr>
          <p:cNvGrpSpPr>
            <a:grpSpLocks/>
          </p:cNvGrpSpPr>
          <p:nvPr/>
        </p:nvGrpSpPr>
        <p:grpSpPr bwMode="auto">
          <a:xfrm>
            <a:off x="1151704" y="4694041"/>
            <a:ext cx="533400" cy="533400"/>
            <a:chOff x="1824" y="2736"/>
            <a:chExt cx="336" cy="336"/>
          </a:xfrm>
        </p:grpSpPr>
        <p:sp>
          <p:nvSpPr>
            <p:cNvPr id="37" name="Oval 11">
              <a:extLst>
                <a:ext uri="{FF2B5EF4-FFF2-40B4-BE49-F238E27FC236}">
                  <a16:creationId xmlns:a16="http://schemas.microsoft.com/office/drawing/2014/main" id="{B4DDBF78-6DC4-40E9-93C4-2EEA903D2C4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8" name="Text Box 12">
              <a:extLst>
                <a:ext uri="{FF2B5EF4-FFF2-40B4-BE49-F238E27FC236}">
                  <a16:creationId xmlns:a16="http://schemas.microsoft.com/office/drawing/2014/main" id="{55DB6356-01BD-407D-83E7-77EC1BE93F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39" name="Line 19">
            <a:extLst>
              <a:ext uri="{FF2B5EF4-FFF2-40B4-BE49-F238E27FC236}">
                <a16:creationId xmlns:a16="http://schemas.microsoft.com/office/drawing/2014/main" id="{0D1E76A4-DE99-45CB-8542-19184D05BE67}"/>
              </a:ext>
            </a:extLst>
          </p:cNvPr>
          <p:cNvSpPr>
            <a:spLocks noChangeShapeType="1"/>
          </p:cNvSpPr>
          <p:nvPr/>
        </p:nvSpPr>
        <p:spPr bwMode="auto">
          <a:xfrm flipV="1">
            <a:off x="542104" y="3858325"/>
            <a:ext cx="685800" cy="25179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 name="Line 20">
            <a:extLst>
              <a:ext uri="{FF2B5EF4-FFF2-40B4-BE49-F238E27FC236}">
                <a16:creationId xmlns:a16="http://schemas.microsoft.com/office/drawing/2014/main" id="{202D2CB3-8007-4DFA-B7D0-378D2230A9E7}"/>
              </a:ext>
            </a:extLst>
          </p:cNvPr>
          <p:cNvSpPr>
            <a:spLocks noChangeShapeType="1"/>
          </p:cNvSpPr>
          <p:nvPr/>
        </p:nvSpPr>
        <p:spPr bwMode="auto">
          <a:xfrm>
            <a:off x="481056" y="4389362"/>
            <a:ext cx="685800" cy="45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Line 23">
            <a:extLst>
              <a:ext uri="{FF2B5EF4-FFF2-40B4-BE49-F238E27FC236}">
                <a16:creationId xmlns:a16="http://schemas.microsoft.com/office/drawing/2014/main" id="{B2B7ED10-8416-4DE6-9D56-C518A9EA5128}"/>
              </a:ext>
            </a:extLst>
          </p:cNvPr>
          <p:cNvSpPr>
            <a:spLocks noChangeShapeType="1"/>
          </p:cNvSpPr>
          <p:nvPr/>
        </p:nvSpPr>
        <p:spPr bwMode="auto">
          <a:xfrm flipV="1">
            <a:off x="1456504" y="4008241"/>
            <a:ext cx="0" cy="685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 name="Text Box 26">
            <a:extLst>
              <a:ext uri="{FF2B5EF4-FFF2-40B4-BE49-F238E27FC236}">
                <a16:creationId xmlns:a16="http://schemas.microsoft.com/office/drawing/2014/main" id="{3DA08BCE-3B33-479C-AB7E-968B8EB3D446}"/>
              </a:ext>
            </a:extLst>
          </p:cNvPr>
          <p:cNvSpPr txBox="1">
            <a:spLocks noChangeArrowheads="1"/>
          </p:cNvSpPr>
          <p:nvPr/>
        </p:nvSpPr>
        <p:spPr bwMode="auto">
          <a:xfrm>
            <a:off x="465905" y="4479729"/>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43" name="Text Box 27">
            <a:extLst>
              <a:ext uri="{FF2B5EF4-FFF2-40B4-BE49-F238E27FC236}">
                <a16:creationId xmlns:a16="http://schemas.microsoft.com/office/drawing/2014/main" id="{20A8D519-A553-44A9-9D5D-C35BB2DE381D}"/>
              </a:ext>
            </a:extLst>
          </p:cNvPr>
          <p:cNvSpPr txBox="1">
            <a:spLocks noChangeArrowheads="1"/>
          </p:cNvSpPr>
          <p:nvPr/>
        </p:nvSpPr>
        <p:spPr bwMode="auto">
          <a:xfrm>
            <a:off x="1189804" y="4129165"/>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3</a:t>
            </a:r>
          </a:p>
        </p:txBody>
      </p:sp>
      <p:sp>
        <p:nvSpPr>
          <p:cNvPr id="44" name="Text Box 28">
            <a:extLst>
              <a:ext uri="{FF2B5EF4-FFF2-40B4-BE49-F238E27FC236}">
                <a16:creationId xmlns:a16="http://schemas.microsoft.com/office/drawing/2014/main" id="{D13AEC08-AAFB-42C0-AAC8-64387056EA48}"/>
              </a:ext>
            </a:extLst>
          </p:cNvPr>
          <p:cNvSpPr txBox="1">
            <a:spLocks noChangeArrowheads="1"/>
          </p:cNvSpPr>
          <p:nvPr/>
        </p:nvSpPr>
        <p:spPr bwMode="auto">
          <a:xfrm>
            <a:off x="663439" y="368633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9ACF452D-FC12-4C5C-A5EF-DE3C77CF9E5B}"/>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43BE15F3-F6AF-4D26-81C4-99FCCC935682}"/>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48" name="Content Placeholder 4">
            <a:extLst>
              <a:ext uri="{FF2B5EF4-FFF2-40B4-BE49-F238E27FC236}">
                <a16:creationId xmlns:a16="http://schemas.microsoft.com/office/drawing/2014/main" id="{621E2ABA-F97A-4427-829B-F465DE7E3EB8}"/>
              </a:ext>
            </a:extLst>
          </p:cNvPr>
          <p:cNvGraphicFramePr>
            <a:graphicFrameLocks/>
          </p:cNvGraphicFramePr>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49" name="Arrow: Right 48">
            <a:extLst>
              <a:ext uri="{FF2B5EF4-FFF2-40B4-BE49-F238E27FC236}">
                <a16:creationId xmlns:a16="http://schemas.microsoft.com/office/drawing/2014/main" id="{C18CF408-5185-45BB-AEA6-C822513641D9}"/>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C573C0E9-D9F7-477E-A844-487E9A3BAA80}"/>
              </a:ext>
            </a:extLst>
          </p:cNvPr>
          <p:cNvSpPr txBox="1"/>
          <p:nvPr/>
        </p:nvSpPr>
        <p:spPr>
          <a:xfrm>
            <a:off x="3850876" y="5411707"/>
            <a:ext cx="774571" cy="369332"/>
          </a:xfrm>
          <a:prstGeom prst="rect">
            <a:avLst/>
          </a:prstGeom>
          <a:noFill/>
        </p:spPr>
        <p:txBody>
          <a:bodyPr wrap="none" rtlCol="0">
            <a:spAutoFit/>
          </a:bodyPr>
          <a:lstStyle/>
          <a:p>
            <a:pPr algn="ctr"/>
            <a:r>
              <a:rPr lang="en-GB" dirty="0"/>
              <a:t>Visit A</a:t>
            </a:r>
            <a:endParaRPr lang="en-SE" dirty="0"/>
          </a:p>
        </p:txBody>
      </p:sp>
      <p:sp>
        <p:nvSpPr>
          <p:cNvPr id="51" name="Arrow: Right 50">
            <a:extLst>
              <a:ext uri="{FF2B5EF4-FFF2-40B4-BE49-F238E27FC236}">
                <a16:creationId xmlns:a16="http://schemas.microsoft.com/office/drawing/2014/main" id="{C552F649-CBE1-4404-B215-585C88F7F51D}"/>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75E50D2F-8F7F-4FCD-8671-95376F18E0AB}"/>
              </a:ext>
            </a:extLst>
          </p:cNvPr>
          <p:cNvSpPr txBox="1"/>
          <p:nvPr/>
        </p:nvSpPr>
        <p:spPr>
          <a:xfrm>
            <a:off x="6334727" y="5411707"/>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53" name="Content Placeholder 4">
            <a:extLst>
              <a:ext uri="{FF2B5EF4-FFF2-40B4-BE49-F238E27FC236}">
                <a16:creationId xmlns:a16="http://schemas.microsoft.com/office/drawing/2014/main" id="{41828CC2-5B48-4C27-9FE2-AEA5D07BB410}"/>
              </a:ext>
            </a:extLst>
          </p:cNvPr>
          <p:cNvGraphicFramePr>
            <a:graphicFrameLocks/>
          </p:cNvGraphicFramePr>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032D331E-844B-40AE-9C3B-18BED307DEC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4012C6F4-03A0-4F73-8BF7-0256BCEF894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4E5EED4-0DA2-4A0F-8C51-9E9CBE79C920}"/>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18DD0B5F-59CD-4846-9FD7-28534C2EE1F5}"/>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CC277830-2CED-438B-9A9B-219716723F0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7DE1C50B-27C8-4BB8-9C9A-E696100CDA74}"/>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F0923AF-EF7F-4832-9F38-E9B2E69A2759}"/>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D355A455-6483-42BB-9D43-A8F1B864ED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A1FED9DF-1433-4E4F-A9C4-0A38BA99D163}"/>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1E87E8E6-E95E-40D1-8007-987E01143870}"/>
              </a:ext>
            </a:extLst>
          </p:cNvPr>
          <p:cNvSpPr>
            <a:spLocks noChangeShapeType="1"/>
          </p:cNvSpPr>
          <p:nvPr/>
        </p:nvSpPr>
        <p:spPr bwMode="auto">
          <a:xfrm flipV="1">
            <a:off x="621147" y="366649"/>
            <a:ext cx="685800" cy="25179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9" name="Line 20">
            <a:extLst>
              <a:ext uri="{FF2B5EF4-FFF2-40B4-BE49-F238E27FC236}">
                <a16:creationId xmlns:a16="http://schemas.microsoft.com/office/drawing/2014/main" id="{FF5D87FA-007B-49A6-AB11-94C7BA1B93BC}"/>
              </a:ext>
            </a:extLst>
          </p:cNvPr>
          <p:cNvSpPr>
            <a:spLocks noChangeShapeType="1"/>
          </p:cNvSpPr>
          <p:nvPr/>
        </p:nvSpPr>
        <p:spPr bwMode="auto">
          <a:xfrm>
            <a:off x="612221" y="897565"/>
            <a:ext cx="613382" cy="507784"/>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31CB08B6-12F0-4E0B-A84F-D927AFC9056D}"/>
              </a:ext>
            </a:extLst>
          </p:cNvPr>
          <p:cNvSpPr>
            <a:spLocks noChangeShapeType="1"/>
          </p:cNvSpPr>
          <p:nvPr/>
        </p:nvSpPr>
        <p:spPr bwMode="auto">
          <a:xfrm flipV="1">
            <a:off x="1535547" y="516565"/>
            <a:ext cx="0" cy="68580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26">
            <a:extLst>
              <a:ext uri="{FF2B5EF4-FFF2-40B4-BE49-F238E27FC236}">
                <a16:creationId xmlns:a16="http://schemas.microsoft.com/office/drawing/2014/main" id="{BFF5923F-B75C-4118-ACC9-1774D7ED4501}"/>
              </a:ext>
            </a:extLst>
          </p:cNvPr>
          <p:cNvSpPr txBox="1">
            <a:spLocks noChangeArrowheads="1"/>
          </p:cNvSpPr>
          <p:nvPr/>
        </p:nvSpPr>
        <p:spPr bwMode="auto">
          <a:xfrm>
            <a:off x="544948"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61C5D7E5-AA0A-48AA-BD9E-2873433DC50C}"/>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50444C7E-0593-409C-9916-9FEA3A356138}"/>
              </a:ext>
            </a:extLst>
          </p:cNvPr>
          <p:cNvSpPr txBox="1">
            <a:spLocks noChangeArrowheads="1"/>
          </p:cNvSpPr>
          <p:nvPr/>
        </p:nvSpPr>
        <p:spPr bwMode="auto">
          <a:xfrm>
            <a:off x="790460" y="194662"/>
            <a:ext cx="437444"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B7E775F8-1388-4FDD-9F0C-220C52AD092E}"/>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E0E7E61E-F2AD-47D6-A765-1C2891F461C7}"/>
              </a:ext>
            </a:extLst>
          </p:cNvPr>
          <p:cNvGraphicFramePr>
            <a:graphicFrameLocks/>
          </p:cNvGraphicFramePr>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0823F949-5359-65C4-4829-7DED05D6FB7A}"/>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spTree>
    <p:extLst>
      <p:ext uri="{BB962C8B-B14F-4D97-AF65-F5344CB8AC3E}">
        <p14:creationId xmlns:p14="http://schemas.microsoft.com/office/powerpoint/2010/main" val="20854011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42583</TotalTime>
  <Words>9463</Words>
  <Application>Microsoft Office PowerPoint</Application>
  <PresentationFormat>On-screen Show (4:3)</PresentationFormat>
  <Paragraphs>2417</Paragraphs>
  <Slides>72</Slides>
  <Notes>21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72</vt:i4>
      </vt:variant>
    </vt:vector>
  </HeadingPairs>
  <TitlesOfParts>
    <vt:vector size="88" baseType="lpstr">
      <vt:lpstr>DejaVu Sans</vt:lpstr>
      <vt:lpstr>DejaVu Sans Mono</vt:lpstr>
      <vt:lpstr>KaTeX_Main</vt:lpstr>
      <vt:lpstr>KaTeX_Math</vt:lpstr>
      <vt:lpstr>LucidaGrande</vt:lpstr>
      <vt:lpstr>System Font Regular</vt:lpstr>
      <vt:lpstr>Arial</vt:lpstr>
      <vt:lpstr>Calibri</vt:lpstr>
      <vt:lpstr>Cambria Math</vt:lpstr>
      <vt:lpstr>Helvetica</vt:lpstr>
      <vt:lpstr>Nunito</vt:lpstr>
      <vt:lpstr>Times</vt:lpstr>
      <vt:lpstr>Times New Roman</vt:lpstr>
      <vt:lpstr>Trebuchet MS</vt:lpstr>
      <vt:lpstr>Wingdings</vt:lpstr>
      <vt:lpstr>Office Theme</vt:lpstr>
      <vt:lpstr>Lecture 11 Shortest Paths</vt:lpstr>
      <vt:lpstr>Lecture Goals</vt:lpstr>
      <vt:lpstr>Shortest Paths in an Edge-weighted Digraph</vt:lpstr>
      <vt:lpstr>Shortest Paths in an Unweighted Digraph</vt:lpstr>
      <vt:lpstr>Edge Relaxation</vt:lpstr>
      <vt:lpstr>Generic Shortest-paths Algorithm</vt:lpstr>
      <vt:lpstr>Dijkstra's Algorithm</vt:lpstr>
      <vt:lpstr>Dijkstra’s Algorithm: Correctness Proof</vt:lpstr>
      <vt:lpstr>Toy Example: find shortest path starting from source vertex S for undirected graph SD: Shortest Distance. PN: Previous Node</vt:lpstr>
      <vt:lpstr>Toy Example: find shortest path starting from source vertex S for directed graph</vt:lpstr>
      <vt:lpstr>Example Graph</vt:lpstr>
      <vt:lpstr>Initialize</vt:lpstr>
      <vt:lpstr>Visit vertex A</vt:lpstr>
      <vt:lpstr>Visit vertex B</vt:lpstr>
      <vt:lpstr>Visit vertex D</vt:lpstr>
      <vt:lpstr>Visit vertex E</vt:lpstr>
      <vt:lpstr>Visit vertex F</vt:lpstr>
      <vt:lpstr>Visit vertex C</vt:lpstr>
      <vt:lpstr>End of Algorithm</vt:lpstr>
      <vt:lpstr>Getting the Shortest Path from A to C</vt:lpstr>
      <vt:lpstr>Dijkstra’s Algorithm Example 2</vt:lpstr>
      <vt:lpstr>Initialize</vt:lpstr>
      <vt:lpstr>Visit vertex A </vt:lpstr>
      <vt:lpstr>Visit vertex C </vt:lpstr>
      <vt:lpstr>Visit vertex B </vt:lpstr>
      <vt:lpstr>Visit vertex E </vt:lpstr>
      <vt:lpstr>Visit vertex D </vt:lpstr>
      <vt:lpstr>Dijkstra’s Algorithm Example 3</vt:lpstr>
      <vt:lpstr>Dijkstra’s Algorithm Example 4</vt:lpstr>
      <vt:lpstr>PowerPoint Presentation</vt:lpstr>
      <vt:lpstr>Bellman-Ford Algorithm</vt:lpstr>
      <vt:lpstr>Bellman-Ford Algorithm Proof of Correctness</vt:lpstr>
      <vt:lpstr>Bellman-Ford Algorithm with Negative Cycle Detection</vt:lpstr>
      <vt:lpstr>Time Complexity of Bellman-Ford Algorithm</vt:lpstr>
      <vt:lpstr>Bellman-Ford Algorithm Example 1</vt:lpstr>
      <vt:lpstr>Dijkstra's Algorithm vs. Bellman-Ford Algorithm</vt:lpstr>
      <vt:lpstr>Dijkstra’s Algorithm does not work for Negative Edge Weights</vt:lpstr>
      <vt:lpstr>Bellman Ford Algorithm works for Negative Edge Weights</vt:lpstr>
      <vt:lpstr>Topological Sort for Shortest Paths in Edge-weighted DAG</vt:lpstr>
      <vt:lpstr>Shortest Paths in Edge-weighted DAG: Correctness Proof</vt:lpstr>
      <vt:lpstr>Topological Sort Example 1</vt:lpstr>
      <vt:lpstr>PowerPoint Presentation</vt:lpstr>
      <vt:lpstr>PowerPoint Presentation</vt:lpstr>
      <vt:lpstr>Topological Sort Example 2</vt:lpstr>
      <vt:lpstr>Topological Sort Example 3</vt:lpstr>
      <vt:lpstr>Topological Sort Example 3</vt:lpstr>
      <vt:lpstr>Longest Paths in Edge-weighted DAG</vt:lpstr>
      <vt:lpstr>Single Source Shortest-paths Algorithms Summary</vt:lpstr>
      <vt:lpstr>Floyd Warshall Algorithm for all-pairs shortest paths </vt:lpstr>
      <vt:lpstr>Floyd Warshall Algorithm is Dynamic Programming </vt:lpstr>
      <vt:lpstr>Floyd Warshall Algorithm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Johnson’s Algorithm for all-pairs shortest paths</vt:lpstr>
      <vt:lpstr>Example 1: Increase weight of every edge by a constant?</vt:lpstr>
      <vt:lpstr>Double the original weights?</vt:lpstr>
      <vt:lpstr>Johnson’s algorithm for All-pairs Shortest Paths</vt:lpstr>
      <vt:lpstr>Johnson’s Algorithm: Proof</vt:lpstr>
      <vt:lpstr>Johnson’s Algorithm Example 2</vt:lpstr>
      <vt:lpstr>Johnson’s Algorithm Example 2 Con’t</vt:lpstr>
      <vt:lpstr>Johnson’s Algorithm: Example 1 Revisited</vt:lpstr>
      <vt:lpstr>Video Tutorials</vt:lpstr>
      <vt:lpstr>Tutorials from Geeksforgeeks</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1276</cp:revision>
  <cp:lastPrinted>2024-11-04T21:27:29Z</cp:lastPrinted>
  <dcterms:created xsi:type="dcterms:W3CDTF">2018-08-13T22:58:39Z</dcterms:created>
  <dcterms:modified xsi:type="dcterms:W3CDTF">2025-04-16T03:25:40Z</dcterms:modified>
</cp:coreProperties>
</file>